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4" r:id="rId7"/>
    <p:sldId id="262" r:id="rId8"/>
    <p:sldId id="263" r:id="rId9"/>
    <p:sldId id="261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320" y="363220"/>
            <a:ext cx="8810625" cy="730250"/>
          </a:xfrm>
        </p:spPr>
        <p:txBody>
          <a:bodyPr/>
          <a:lstStyle/>
          <a:p>
            <a:pPr algn="l"/>
            <a:r>
              <a:rPr lang="en-US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Сведения</a:t>
            </a:r>
            <a:r>
              <a:rPr lang="en-US" altLang="ru-RU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материале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71625" y="1180465"/>
            <a:ext cx="10323195" cy="5560695"/>
          </a:xfrm>
        </p:spPr>
        <p:txBody>
          <a:bodyPr>
            <a:noAutofit/>
          </a:bodyPr>
          <a:lstStyle/>
          <a:p>
            <a:pPr algn="just"/>
            <a:r>
              <a:rPr lang="en-US" altLang="en-US" sz="2500" b="1"/>
              <a:t>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Проволока</a:t>
            </a:r>
            <a:r>
              <a:rPr lang="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быть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медной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латунной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стальной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обычной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нержавеющей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).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Диаметр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выбирается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зависимости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толщины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веточек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Например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/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Медная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проволока</a:t>
            </a:r>
            <a:r>
              <a:rPr lang="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мягкая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послушная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Латунная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проволока</a:t>
            </a:r>
            <a:r>
              <a:rPr lang="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твёрдая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но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тоже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податливая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Стальная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нержавеющая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проволока</a:t>
            </a:r>
            <a:r>
              <a:rPr lang="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прочная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твёрдая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подходит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изготовления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крупных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деталей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Проволока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быть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окрашенной</a:t>
            </a:r>
            <a:r>
              <a:rPr lang="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неокрашенной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60119_163419_541~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10" y="-86995"/>
            <a:ext cx="4479290" cy="694499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918335" y="765810"/>
            <a:ext cx="5398135" cy="58686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/>
            <a:r>
              <a:rPr sz="4000" b="1" i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Важно: </a:t>
            </a:r>
            <a:r>
              <a:rPr sz="3500" b="1" i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во время работы с проволокой необходимо помнить, что проволока — металл, и нельзя её близко подносить к глазам, а концы проволоки направлять вниз, чтобы не уколоть соседа.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>
          <a:xfrm>
            <a:off x="1570355" y="1779270"/>
            <a:ext cx="3330575" cy="5079365"/>
          </a:xfrm>
        </p:spPr>
        <p:txBody>
          <a:bodyPr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Char char=""/>
            </a:pPr>
            <a:endParaRPr sz="2400" b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Char char=""/>
            </a:pPr>
            <a:endParaRPr sz="2400" b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pPr marL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</a:pPr>
            <a:r>
              <a:rPr lang="ru-RU"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  <a:sym typeface="+mn-ea"/>
              </a:rPr>
              <a:t>5.</a:t>
            </a:r>
            <a:r>
              <a:rPr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  <a:sym typeface="+mn-ea"/>
              </a:rPr>
              <a:t>Так делаем 10 больших веток по образцу - чем больше, тем пышнее будет дерево, которое в итоге мы из них и собираем методом скручивания.</a:t>
            </a:r>
            <a:endParaRPr sz="2300" b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pPr marL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</a:pPr>
            <a:r>
              <a:rPr lang="ru-RU"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  <a:sym typeface="+mn-ea"/>
              </a:rPr>
              <a:t>6. </a:t>
            </a:r>
            <a:r>
              <a:rPr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  <a:sym typeface="+mn-ea"/>
              </a:rPr>
              <a:t>Для собранного дерева сделать основу, варианты: пластилин, жидкий воск.</a:t>
            </a:r>
            <a:endParaRPr sz="2300" b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endParaRPr lang="ru-RU" altLang="en-US" sz="2300" b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569720" y="137160"/>
            <a:ext cx="10502900" cy="30041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Алгоритм изготовления</a:t>
            </a:r>
            <a:endParaRPr sz="2500" b="1" i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None/>
            </a:pPr>
            <a:r>
              <a:rPr lang="ru-RU"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1. </a:t>
            </a:r>
            <a:r>
              <a:rPr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Подготовка материала — нарезать проволоку длиной 30-35 см.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None/>
            </a:pPr>
            <a:r>
              <a:rPr lang="ru-RU"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2. </a:t>
            </a:r>
            <a:r>
              <a:rPr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Накручиваем на меркер проволоку, делаем 8-10 витков.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None/>
            </a:pPr>
            <a:r>
              <a:rPr lang="ru-RU"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3. </a:t>
            </a:r>
            <a:r>
              <a:rPr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Снимаем получившуюся пружинку с маркера и формируем первую веточку.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None/>
            </a:pPr>
            <a:r>
              <a:rPr lang="ru-RU"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  <a:sym typeface="+mn-ea"/>
              </a:rPr>
              <a:t>4. </a:t>
            </a:r>
            <a:r>
              <a:rPr sz="23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  <a:sym typeface="+mn-ea"/>
              </a:rPr>
              <a:t>Собираем 3 веточки в одну и получаем одну большую ветку.</a:t>
            </a:r>
            <a:endParaRPr sz="2300" b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</p:txBody>
      </p:sp>
      <p:pic>
        <p:nvPicPr>
          <p:cNvPr id="7" name="Изображение 6" descr="2026-01-19_23-38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072005"/>
            <a:ext cx="7068820" cy="468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769110" y="1209675"/>
            <a:ext cx="5274310" cy="4657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Наше </a:t>
            </a:r>
          </a:p>
          <a:p>
            <a:pPr algn="ctr"/>
            <a:r>
              <a:rPr lang="ru-RU" altLang="en-US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ДЕРЕВО ДРУЖБЫ готово!</a:t>
            </a:r>
          </a:p>
          <a:p>
            <a:pPr algn="ctr"/>
            <a:endParaRPr lang="ru-RU" altLang="en-US" sz="4000" b="1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Благодарю за внимание!</a:t>
            </a:r>
            <a:endParaRPr lang="ru-RU" altLang="en-US"/>
          </a:p>
          <a:p>
            <a:pPr algn="ctr"/>
            <a:endParaRPr lang="ru-RU" altLang="en-US"/>
          </a:p>
        </p:txBody>
      </p:sp>
      <p:pic>
        <p:nvPicPr>
          <p:cNvPr id="7" name="Изображение 6" descr="2026-01-19_23-48-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695" y="635"/>
            <a:ext cx="459930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8895" y="446405"/>
            <a:ext cx="8884285" cy="975995"/>
          </a:xfrm>
        </p:spPr>
        <p:txBody>
          <a:bodyPr>
            <a:noAutofit/>
          </a:bodyPr>
          <a:lstStyle/>
          <a:p>
            <a:r>
              <a:rPr lang="en-US" alt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Инструмент</a:t>
            </a:r>
            <a:r>
              <a:rPr lang="en-US" altLang="ru-RU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изготовления</a:t>
            </a:r>
          </a:p>
        </p:txBody>
      </p:sp>
      <p:pic>
        <p:nvPicPr>
          <p:cNvPr id="7" name="Изображение 1" descr="IMG_25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755" y="3048000"/>
            <a:ext cx="5388610" cy="3342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Замещающий текст 5"/>
          <p:cNvSpPr>
            <a:spLocks noGrp="1"/>
          </p:cNvSpPr>
          <p:nvPr>
            <p:ph type="body" sz="half" idx="2"/>
          </p:nvPr>
        </p:nvSpPr>
        <p:spPr>
          <a:xfrm>
            <a:off x="1980565" y="2331085"/>
            <a:ext cx="5925185" cy="4262120"/>
          </a:xfrm>
        </p:spPr>
        <p:txBody>
          <a:bodyPr/>
          <a:lstStyle/>
          <a:p>
            <a:pPr algn="l" fontAlgn="auto"/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Ножницы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канцелярские</a:t>
            </a:r>
          </a:p>
          <a:p>
            <a:pPr algn="l" fontAlgn="auto"/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Линейка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30 - 35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см</a:t>
            </a:r>
          </a:p>
          <a:p>
            <a:pPr algn="l" fontAlgn="auto"/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Круглый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сечении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маркер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ручка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закручивания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веток</a:t>
            </a:r>
          </a:p>
          <a:p>
            <a:pPr algn="l" fontAlgn="auto"/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Стаканчик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фиксации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поделки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пластилин</a:t>
            </a:r>
          </a:p>
          <a:p>
            <a:pPr algn="l" fontAlgn="auto"/>
            <a:endParaRPr lang="en-US" altLang="en-US" sz="30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281940"/>
            <a:ext cx="8911590" cy="2900680"/>
          </a:xfrm>
        </p:spPr>
        <p:txBody>
          <a:bodyPr>
            <a:normAutofit fontScale="90000"/>
          </a:bodyPr>
          <a:lstStyle/>
          <a:p>
            <a:r>
              <a:rPr lang="en-US" altLang="en-US" sz="389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Цель</a:t>
            </a:r>
            <a:r>
              <a:rPr lang="en-US" altLang="ru-RU" sz="389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89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занятия</a:t>
            </a:r>
            <a:r>
              <a:rPr lang="ru-RU" altLang="en-US" sz="389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br>
              <a:rPr lang="ru-RU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Научить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изготавливать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дерево из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проволоки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например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технике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которая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позволяет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создавать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различные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виды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деревьев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денежное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дерево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жизни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дерево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бусинками</a:t>
            </a:r>
            <a:r>
              <a:rPr lang="en-US" altLang="ru-RU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).</a:t>
            </a:r>
            <a: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br>
              <a:rPr lang="en-US" altLang="en-US" sz="3335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en-US" sz="3335" b="1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61160" y="3626485"/>
            <a:ext cx="9843135" cy="2386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ru-RU" altLang="en-US" sz="35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ru-RU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buNone/>
            </a:pP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Развивать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навыки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проволокой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скручивание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обматывание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изгибание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проволоки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контуру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  <a:p>
            <a:pPr marL="0" indent="0">
              <a:buNone/>
            </a:pP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Воспитывать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аккуратность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усидчивость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терпение</a:t>
            </a:r>
            <a:r>
              <a:rPr lang="en-US" alt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1962150" y="506730"/>
            <a:ext cx="5613400" cy="10885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Мотивационная</a:t>
            </a:r>
            <a:r>
              <a:rPr lang="en-US" altLang="ru-RU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часть</a:t>
            </a:r>
          </a:p>
          <a:p>
            <a:pPr algn="just"/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</a:t>
            </a:r>
          </a:p>
          <a:p>
            <a:pPr algn="just"/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Объяснить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изготовление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дерева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проволоки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увлекательное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занятие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которое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позволяет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создать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изделие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которое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можно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использовать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качестве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архитектурных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ландшафтных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моделей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украшения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дома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  <a:p>
            <a:pPr algn="just"/>
            <a:endParaRPr lang="" altLang="en-US" sz="2500" b="1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Показать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проволока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важный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элемент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хотя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многих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случаях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видна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—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именно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она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придаёт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изделию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форму</a:t>
            </a:r>
            <a:r>
              <a:rPr lang="en-US" altLang="ru-RU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" altLang="en-US" sz="25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</p:txBody>
      </p:sp>
      <p:pic>
        <p:nvPicPr>
          <p:cNvPr id="9" name="Изображение 8" descr="IMG_20260119_163452_592~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95" y="0"/>
            <a:ext cx="43453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39035" y="174625"/>
            <a:ext cx="9503410" cy="632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spcAft>
                <a:spcPct val="0"/>
              </a:spcAft>
            </a:pPr>
            <a:r>
              <a:rPr sz="3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Здоровьесбережение </a:t>
            </a:r>
          </a:p>
          <a:p>
            <a:pPr algn="just" defTabSz="266700">
              <a:spcAft>
                <a:spcPct val="0"/>
              </a:spcAft>
            </a:pPr>
            <a:r>
              <a:rPr sz="3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физминутка «Выросли деревья в поле»: </a:t>
            </a:r>
          </a:p>
          <a:p>
            <a:pPr algn="just" defTabSz="266700">
              <a:spcAft>
                <a:spcPct val="0"/>
              </a:spcAft>
            </a:pPr>
            <a:endParaRPr sz="3500" b="1" i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pPr algn="just" defTabSz="266700"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Выросли деревья в поле.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Хорошо расти на воле! (Потягивания — руки в стороны)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Каждое старается,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К небу, к солнцу тянется. (Потягивания — руки вверх)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Вот подул весёлый ветер,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Закачались тут же ветки, (Дети машут руками)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Даже толстые стволы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Наклонились до земли. (Наклоны вперёд)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Вправо-влево, взад-вперед —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Так деревья ветер гнет. (Наклоны вправо-влево, вперёд-назад)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Он их вертит, он их крутит. (Вращение туловищем)</a:t>
            </a: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5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Да когда же отдых будет?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846580" y="382270"/>
            <a:ext cx="5513705" cy="6092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spcAft>
                <a:spcPct val="0"/>
              </a:spcAft>
            </a:pPr>
            <a:r>
              <a:rPr sz="3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Организация познавательной деятельности</a:t>
            </a:r>
          </a:p>
          <a:p>
            <a:pPr algn="just" defTabSz="266700">
              <a:spcAft>
                <a:spcPct val="0"/>
              </a:spcAft>
            </a:pPr>
            <a:endParaRPr sz="3000" b="1" i="1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Arial" panose="020B0604020202020204"/>
            </a:endParaRPr>
          </a:p>
          <a:p>
            <a:pPr algn="just" defTabSz="266700">
              <a:buFont typeface="Symbol" panose="05050102010706020507"/>
              <a:buChar char=""/>
            </a:pPr>
            <a:r>
              <a:rPr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Познавательная деятельность — рассказать о приёмах работы с проволокой, например, о том, как скручивать ветки, постепенно увеличивая их толщину, пока не получится несколько больших и толстых ветвей с большим количеством ответвлений. </a:t>
            </a:r>
          </a:p>
        </p:txBody>
      </p:sp>
      <p:pic>
        <p:nvPicPr>
          <p:cNvPr id="3" name="Изображение 2" descr="IMG_20260119_163446_803~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630" y="0"/>
            <a:ext cx="47383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60119_163440_915~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855" y="0"/>
            <a:ext cx="4843145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859915" y="1375410"/>
            <a:ext cx="5080000" cy="52819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buFont typeface="Symbol" panose="05050102010706020507"/>
              <a:buChar char=""/>
            </a:pPr>
            <a:r>
              <a:rPr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Предметная деятельность — показать, как нарезать проволоку на отрезки одинаковой длины, собирать заготовки в пучок.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20260119_163436_499~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55" y="0"/>
            <a:ext cx="4728845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816735" y="817880"/>
            <a:ext cx="5384165" cy="547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buFont typeface="Symbol" panose="05050102010706020507"/>
              <a:buChar char=""/>
            </a:pPr>
            <a:r>
              <a:rPr sz="35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Коммуникативная деятельность — использовать коллективные формы обучения, например, кооперацию, распределение обязанностей, деловое общение в процессе работы.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60119_163427_998~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75" y="0"/>
            <a:ext cx="5241925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613535" y="151765"/>
            <a:ext cx="5080000" cy="6554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266700">
              <a:buFont typeface="Symbol" panose="05050102010706020507"/>
              <a:buChar char=""/>
            </a:pPr>
            <a:r>
              <a:rPr 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Рефлексия — провести анализ изделия, например, показать, как проволока гармонирует с изделием, подчёркивает красоту дерева. </a:t>
            </a:r>
          </a:p>
          <a:p>
            <a:pPr algn="just" defTabSz="266700">
              <a:buFont typeface="Symbol" panose="05050102010706020507"/>
              <a:buChar char=""/>
            </a:pPr>
            <a:r>
              <a:rPr lang="ru-RU"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sz="3000" b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Arial" panose="020B0604020202020204"/>
              </a:rPr>
              <a:t>Оценивание — оценить работы, например, показать, как проволока помогает создать изделие, и попросить учащихся оценить, насколько они поняли технику изготовления.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571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Symbol</vt:lpstr>
      <vt:lpstr>Times New Roman</vt:lpstr>
      <vt:lpstr>Wingdings 3</vt:lpstr>
      <vt:lpstr>Легкий дым</vt:lpstr>
      <vt:lpstr>Сведения о материале</vt:lpstr>
      <vt:lpstr>Инструмент для  изготовления</vt:lpstr>
      <vt:lpstr>Цель занятия:  Научить изготавливать дерево из проволоки, например, в технике, которая позволяет создавать различные виды деревьев (денежное, дерево жизни, дерево с бусинками).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внеурочному занятию в 6д классе ГБОУ лицей № 369 Красносельского района «Лучший урок» ТЕМА: «Дерево дружбы»</dc:title>
  <dc:creator>User</dc:creator>
  <cp:lastModifiedBy>ПК</cp:lastModifiedBy>
  <cp:revision>10</cp:revision>
  <dcterms:created xsi:type="dcterms:W3CDTF">2026-01-19T10:57:00Z</dcterms:created>
  <dcterms:modified xsi:type="dcterms:W3CDTF">2026-01-29T17:50:13Z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74654B1F185545C19D3CF66590F7AE87_12</vt:lpwstr>
  </property>
  <property fmtid="{D5CDD505-2E9C-101B-9397-08002B2CF9AE}" pid="3" name="KSOProductBuildVer">
    <vt:lpwstr>1049-12.2.0.23196</vt:lpwstr>
  </property>
</Properties>
</file>