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18"/>
  </p:notesMasterIdLst>
  <p:sldIdLst>
    <p:sldId id="398" r:id="rId2"/>
    <p:sldId id="263" r:id="rId3"/>
    <p:sldId id="296" r:id="rId4"/>
    <p:sldId id="297" r:id="rId5"/>
    <p:sldId id="294" r:id="rId6"/>
    <p:sldId id="329" r:id="rId7"/>
    <p:sldId id="393" r:id="rId8"/>
    <p:sldId id="396" r:id="rId9"/>
    <p:sldId id="394" r:id="rId10"/>
    <p:sldId id="397" r:id="rId11"/>
    <p:sldId id="400" r:id="rId12"/>
    <p:sldId id="401" r:id="rId13"/>
    <p:sldId id="399" r:id="rId14"/>
    <p:sldId id="395" r:id="rId15"/>
    <p:sldId id="402" r:id="rId16"/>
    <p:sldId id="27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00"/>
    <a:srgbClr val="ED03B0"/>
    <a:srgbClr val="B00000"/>
    <a:srgbClr val="990099"/>
    <a:srgbClr val="00CC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264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C790F5D-1D37-4E39-B345-75FEB905D4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DC205F-4E1B-4A20-925C-535594FD7AC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44A35A0-E628-48C8-90E0-4D15150C5998}" type="datetimeFigureOut">
              <a:rPr lang="ru-RU"/>
              <a:pPr>
                <a:defRPr/>
              </a:pPr>
              <a:t>29.07.2025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AC425A8B-268A-4A42-AAAF-2A02F9EFC3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3D667170-3408-4504-9594-27D876254A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27BBE9-BDAA-43AF-BF01-C12FB10170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FDFD-A0F6-408C-8944-C84CA2DA48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2EB3F4-7D14-4BC3-829F-78DAABD7B43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4278240" y="10155240"/>
            <a:ext cx="3272400" cy="52596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F4E5E543-BC2A-41EB-A221-297846196322}" type="slidenum">
              <a:rPr lang="ru-RU" sz="1400">
                <a:solidFill>
                  <a:srgbClr val="000000"/>
                </a:solidFill>
                <a:latin typeface="Times New Roman"/>
                <a:ea typeface="Microsoft YaHei"/>
              </a:rPr>
              <a:t>6</a:t>
            </a:fld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4278240" y="10155240"/>
            <a:ext cx="3272400" cy="52596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F4E5E543-BC2A-41EB-A221-297846196322}" type="slidenum">
              <a:rPr lang="ru-RU" sz="1400">
                <a:solidFill>
                  <a:srgbClr val="000000"/>
                </a:solidFill>
                <a:latin typeface="Times New Roman"/>
                <a:ea typeface="Microsoft YaHei"/>
              </a:rPr>
              <a:t>7</a:t>
            </a:fld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4917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70616-82DC-46CC-B3DB-C95136155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18A4AC-B5BD-48E5-BC72-94DAE58A0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EBA524-9F6B-4DAC-9577-ED8DEC77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A1AC2-7DC7-405B-AB68-69765B2EF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FA9A0-BF54-4DB3-A3D5-06981689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A905B-D15C-4C0B-BC8F-13BBD0043C0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582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14522-1414-4568-AD0F-31D1CE223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9BEC9F-3872-405E-A625-7A45B1C17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2AF9F9-6AF7-45B0-80C5-945135C91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AAB9A5-36FF-4A4B-9C87-E64913B8E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18951D-5D40-4ADE-BCFB-74BB585D5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A905B-D15C-4C0B-BC8F-13BBD0043C0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746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20C39E-F793-497E-9BAF-B32D48E4A1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8D8ADF-BB2C-461E-90A7-3D7AE79DB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CDBCC4-0161-4E07-A28A-CA05EC8F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3E5352-7D25-40C5-90C7-AEF06C0C1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99F441-7B08-4D48-88A7-91687D20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A905B-D15C-4C0B-BC8F-13BBD0043C0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798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D52BE-48E1-4921-B616-DB8ED9947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CBD3BC-1399-49E9-ABAB-90E8A64A7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41BA63-770C-402F-8941-05D2B875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7D615A-7427-4DBF-8CC3-53272C958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43C25A-05A1-4014-ABA0-B6978CF2C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A905B-D15C-4C0B-BC8F-13BBD0043C0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569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DC7FB-40CC-4EC7-B082-0920C66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311934-7192-4DF1-9BC1-E4C9B53B3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90464A-C9D0-4169-9D49-F892AF31A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F73751-5825-470D-873D-4B7FAA41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ADCCA9-1A8F-4D75-8150-08B50731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A905B-D15C-4C0B-BC8F-13BBD0043C0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575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E9CFC-600E-4DA3-A9B5-7EB6BA00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D32F4-CEFB-4409-B1DC-B479E543B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56150C-890E-488B-9E45-4CC46149D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057EF8-877A-4E5D-AB38-73A76996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F40C8A-847D-4612-84BB-7BC322678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887AEF-BB5E-4F42-8212-79821DBF7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A905B-D15C-4C0B-BC8F-13BBD0043C0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277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3904B-6BB5-4FE7-89D0-007CD656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7A0FFD-8D4F-4F9A-96C2-126AB6AA5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634F7D-F6DE-4541-BD73-67F2A57AD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F65D8C3-4460-44DD-9B94-39C4B18CE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2B1F772-A9D3-43CB-8896-6AE3A6DA16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AA83606-DDF7-4C01-BF2A-4068892C6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7388013-533A-4072-BA9B-CE0967884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A90B59-AA0B-4AE5-857D-8649CD39F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A905B-D15C-4C0B-BC8F-13BBD0043C0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82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82AF4-C531-47E0-8C00-D938C211F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15940A-A059-4999-ABEF-3A08C8876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77528F-22A4-41E2-ABB5-295E700ED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E5C8A8-681A-4A8A-9B73-6518B4DD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A905B-D15C-4C0B-BC8F-13BBD0043C0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276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455FEC-18FD-4D72-AD3B-2ED7145B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485C0A-8D13-44AC-A9B9-F6E5CA8CF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FA911D-B31B-4F36-8063-075347741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A905B-D15C-4C0B-BC8F-13BBD0043C0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496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D20D4-7840-4F26-B169-7640D087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B8B5B3-CCBB-4111-B6F5-C1571F6A7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E5AF3-08AD-4B4E-87E8-42A0F0C90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655605-60C7-43DC-81C7-9831C3CE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BBF94F-763D-4387-8A22-E5F1E030E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F547B9-F693-41BB-9EC5-AEFEEF16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A905B-D15C-4C0B-BC8F-13BBD0043C0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347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E1114-EC5E-46E2-B5F7-5187807B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77DFFD8-C92E-42EE-98F7-36FFFB7116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39DDD4-D36D-45DC-BEA7-6C209E28C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BB951B-4D6B-4A92-8665-D7B1013E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CBDB79-66B9-4131-BF80-E936B6DC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33F7CB-155E-40B9-AD9C-D40CA8DB3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A905B-D15C-4C0B-BC8F-13BBD0043C0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810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9496F-1F84-4057-98BD-89EDDC3D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227EC0-BFB5-4072-B35F-F43B8E43D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864FB3-BB83-4E0A-B76A-06C4383AAD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6D7387-3423-4189-9553-FD1612787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AF9135-545F-4B8B-A3B0-1C552E044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A905B-D15C-4C0B-BC8F-13BBD0043C0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73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8f3am6ia2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1903B0-CC24-4273-9537-E464114F7408}"/>
              </a:ext>
            </a:extLst>
          </p:cNvPr>
          <p:cNvSpPr/>
          <p:nvPr/>
        </p:nvSpPr>
        <p:spPr>
          <a:xfrm>
            <a:off x="1343472" y="5445224"/>
            <a:ext cx="9145016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5867" b="1" i="1" dirty="0">
                <a:solidFill>
                  <a:srgbClr val="3366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Будем  этому  учиться!</a:t>
            </a:r>
          </a:p>
        </p:txBody>
      </p:sp>
      <p:pic>
        <p:nvPicPr>
          <p:cNvPr id="2050" name="Picture 2" descr="https://i.livelib.ru/quotepic/0001139410/1200x630/1425/quotepic.jpg">
            <a:extLst>
              <a:ext uri="{FF2B5EF4-FFF2-40B4-BE49-F238E27FC236}">
                <a16:creationId xmlns:a16="http://schemas.microsoft.com/office/drawing/2014/main" id="{45B02071-D7CF-42A1-B585-9D8FA1DC5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1"/>
          <a:stretch/>
        </p:blipFill>
        <p:spPr bwMode="auto">
          <a:xfrm>
            <a:off x="741767" y="620688"/>
            <a:ext cx="1051335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532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.freelance.ru/img/portfolio/pics/00/30/8D/3181940.jpg?mt=bcfc8002">
            <a:extLst>
              <a:ext uri="{FF2B5EF4-FFF2-40B4-BE49-F238E27FC236}">
                <a16:creationId xmlns:a16="http://schemas.microsoft.com/office/drawing/2014/main" id="{3B392919-70D2-4562-BE54-E816F2044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77923"/>
            <a:ext cx="6056826" cy="556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727D74-CD53-4A6E-8F2E-9AB650B355F7}"/>
              </a:ext>
            </a:extLst>
          </p:cNvPr>
          <p:cNvSpPr/>
          <p:nvPr/>
        </p:nvSpPr>
        <p:spPr>
          <a:xfrm>
            <a:off x="6384032" y="1250152"/>
            <a:ext cx="56166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Исаакиевский собор - крупнейший православный храм Санкт-Петербурга. Высота собора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м, длина - 111,3 м, ширина —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м. Строился в течение 40 лет. </a:t>
            </a:r>
          </a:p>
          <a:p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Здание украшает 112 монолитных гранитных колонн разных размеров. Установка одной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метровой колонны весом 114 тонн занимала около 45 минут. </a:t>
            </a:r>
          </a:p>
          <a:p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Высота створки двери –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м; а масса – 9,7 т.</a:t>
            </a:r>
          </a:p>
        </p:txBody>
      </p:sp>
    </p:spTree>
    <p:extLst>
      <p:ext uri="{BB962C8B-B14F-4D97-AF65-F5344CB8AC3E}">
        <p14:creationId xmlns:p14="http://schemas.microsoft.com/office/powerpoint/2010/main" val="3043315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zen_doc/3664204/pub_5f1e9e448099d5476a8374af_5f1ea02f2feb2771f6407d0e/scale_1200">
            <a:extLst>
              <a:ext uri="{FF2B5EF4-FFF2-40B4-BE49-F238E27FC236}">
                <a16:creationId xmlns:a16="http://schemas.microsoft.com/office/drawing/2014/main" id="{863F50D4-0FAC-4687-BFDF-B170C3AE3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836712"/>
            <a:ext cx="6429278" cy="441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6123E1-53E1-46E7-B8D4-BB51972B6ACF}"/>
              </a:ext>
            </a:extLst>
          </p:cNvPr>
          <p:cNvSpPr/>
          <p:nvPr/>
        </p:nvSpPr>
        <p:spPr>
          <a:xfrm>
            <a:off x="6600056" y="980728"/>
            <a:ext cx="5735960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Величественное здание Главного Адмиралтейства – одна из выдающихся достопримечательностей Санкт-Петербурга.  Его сияющий золотом высокий шпиль с корабликом давно вошел в число символов города на Неве. 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Высота башни равна </a:t>
            </a: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метрам, причём </a:t>
            </a: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метра приходятся на шпиль. 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Длина главного фасада Адмиралтейства составляет </a:t>
            </a: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метров.</a:t>
            </a:r>
          </a:p>
          <a:p>
            <a:pPr>
              <a:spcAft>
                <a:spcPts val="1000"/>
              </a:spcAft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Кораблик на шпиле имеет вес - 65 кг, </a:t>
            </a:r>
          </a:p>
          <a:p>
            <a:pPr>
              <a:spcAft>
                <a:spcPts val="1000"/>
              </a:spcAft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длину — </a:t>
            </a: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 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 и высота — </a:t>
            </a: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см.</a:t>
            </a:r>
          </a:p>
        </p:txBody>
      </p:sp>
    </p:spTree>
    <p:extLst>
      <p:ext uri="{BB962C8B-B14F-4D97-AF65-F5344CB8AC3E}">
        <p14:creationId xmlns:p14="http://schemas.microsoft.com/office/powerpoint/2010/main" val="1485227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venirart.ru/sites/default/files/styles/original/public/359.5.jpg?itok=yRUEeOC5">
            <a:extLst>
              <a:ext uri="{FF2B5EF4-FFF2-40B4-BE49-F238E27FC236}">
                <a16:creationId xmlns:a16="http://schemas.microsoft.com/office/drawing/2014/main" id="{BC81D510-10DE-41B6-95DC-DB5F18538D3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0367" r="11329" b="5979"/>
          <a:stretch/>
        </p:blipFill>
        <p:spPr bwMode="auto">
          <a:xfrm>
            <a:off x="551384" y="828992"/>
            <a:ext cx="3997325" cy="5200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B906B95-70A0-41C3-9A26-300DDBDE2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800698"/>
              </p:ext>
            </p:extLst>
          </p:nvPr>
        </p:nvGraphicFramePr>
        <p:xfrm>
          <a:off x="6096000" y="1844824"/>
          <a:ext cx="5256584" cy="280416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800400">
                  <a:extLst>
                    <a:ext uri="{9D8B030D-6E8A-4147-A177-3AD203B41FA5}">
                      <a16:colId xmlns:a16="http://schemas.microsoft.com/office/drawing/2014/main" val="2827598102"/>
                    </a:ext>
                  </a:extLst>
                </a:gridCol>
                <a:gridCol w="2456184">
                  <a:extLst>
                    <a:ext uri="{9D8B030D-6E8A-4147-A177-3AD203B41FA5}">
                      <a16:colId xmlns:a16="http://schemas.microsoft.com/office/drawing/2014/main" val="24049155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Рекомендуемый масштаб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7063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Открытка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 9 см х 13 см</a:t>
                      </a:r>
                      <a:endParaRPr lang="ru-RU" sz="20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75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Открытка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 см на 18 см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2233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Открытка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12 см на 15 см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9717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838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gorod-812.ru/content/uploads/2018/11/ISAAKIEVSKIY-SOBOR-KONTUR-1024x1024.jpg">
            <a:extLst>
              <a:ext uri="{FF2B5EF4-FFF2-40B4-BE49-F238E27FC236}">
                <a16:creationId xmlns:a16="http://schemas.microsoft.com/office/drawing/2014/main" id="{6CE8CD1A-5928-4C00-B68A-0215976B8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24036"/>
            <a:ext cx="5904656" cy="6209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3A5AABD-4CAF-48C9-B436-2E9C72A67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746308"/>
              </p:ext>
            </p:extLst>
          </p:nvPr>
        </p:nvGraphicFramePr>
        <p:xfrm>
          <a:off x="6744072" y="2780928"/>
          <a:ext cx="4896544" cy="210312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608592">
                  <a:extLst>
                    <a:ext uri="{9D8B030D-6E8A-4147-A177-3AD203B41FA5}">
                      <a16:colId xmlns:a16="http://schemas.microsoft.com/office/drawing/2014/main" val="2827598102"/>
                    </a:ext>
                  </a:extLst>
                </a:gridCol>
                <a:gridCol w="2287952">
                  <a:extLst>
                    <a:ext uri="{9D8B030D-6E8A-4147-A177-3AD203B41FA5}">
                      <a16:colId xmlns:a16="http://schemas.microsoft.com/office/drawing/2014/main" val="24049155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Рекомендуемый масштаб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7063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Открытка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10 см на 15 см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75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Открытка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 см на 24 см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2233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982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4A3B6A-2951-49DB-83E9-7738F566B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9" y="0"/>
            <a:ext cx="11594553" cy="635600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91F2EA-3278-4D7F-B22B-1BDF86FCFD11}"/>
              </a:ext>
            </a:extLst>
          </p:cNvPr>
          <p:cNvSpPr/>
          <p:nvPr/>
        </p:nvSpPr>
        <p:spPr>
          <a:xfrm>
            <a:off x="3745036" y="6453336"/>
            <a:ext cx="5375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https://learningapps.org/watch?v=p8f3am6ia20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858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1903B0-CC24-4273-9537-E464114F7408}"/>
              </a:ext>
            </a:extLst>
          </p:cNvPr>
          <p:cNvSpPr/>
          <p:nvPr/>
        </p:nvSpPr>
        <p:spPr>
          <a:xfrm>
            <a:off x="1343472" y="5661248"/>
            <a:ext cx="9145016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5867" b="1" i="1" dirty="0">
                <a:solidFill>
                  <a:srgbClr val="3366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Будем  этому  учиться!</a:t>
            </a:r>
          </a:p>
        </p:txBody>
      </p:sp>
      <p:pic>
        <p:nvPicPr>
          <p:cNvPr id="2050" name="Picture 2" descr="https://i.livelib.ru/quotepic/0001139410/1200x630/1425/quotepic.jpg">
            <a:extLst>
              <a:ext uri="{FF2B5EF4-FFF2-40B4-BE49-F238E27FC236}">
                <a16:creationId xmlns:a16="http://schemas.microsoft.com/office/drawing/2014/main" id="{45B02071-D7CF-42A1-B585-9D8FA1DC5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26022" r="6974" b="44845"/>
          <a:stretch/>
        </p:blipFill>
        <p:spPr bwMode="auto">
          <a:xfrm>
            <a:off x="119336" y="318006"/>
            <a:ext cx="6480720" cy="120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livelib.ru/quotepic/0001139397/1200x630/c0b8/quotepic.jpg">
            <a:extLst>
              <a:ext uri="{FF2B5EF4-FFF2-40B4-BE49-F238E27FC236}">
                <a16:creationId xmlns:a16="http://schemas.microsoft.com/office/drawing/2014/main" id="{8609259E-3C71-4DCC-9A50-FB1A90F25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8" t="22001" r="4863" b="1"/>
          <a:stretch/>
        </p:blipFill>
        <p:spPr bwMode="auto">
          <a:xfrm>
            <a:off x="4079776" y="1988840"/>
            <a:ext cx="7633037" cy="33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33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>
            <a:extLst>
              <a:ext uri="{FF2B5EF4-FFF2-40B4-BE49-F238E27FC236}">
                <a16:creationId xmlns:a16="http://schemas.microsoft.com/office/drawing/2014/main" id="{15FA6EC4-4D73-4A5D-BC50-4BB212346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80728"/>
            <a:ext cx="10657184" cy="4104456"/>
          </a:xfrm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Aft>
                <a:spcPts val="600"/>
              </a:spcAft>
            </a:pPr>
            <a:r>
              <a:rPr lang="ru-RU" alt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Домашнее задание: </a:t>
            </a:r>
            <a:r>
              <a:rPr lang="ru-RU" alt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alt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alt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№ 596, 597, 612 +</a:t>
            </a:r>
            <a:br>
              <a:rPr lang="ru-RU" alt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alt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подготовить сообщение об одной из достопримечательности своего города.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DDA451A8-38C7-4B36-B87C-D28F092A1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694" y="9316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Устный счет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4FAD15B-AF03-488E-A4B1-FD68C311A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901652"/>
              </p:ext>
            </p:extLst>
          </p:nvPr>
        </p:nvGraphicFramePr>
        <p:xfrm>
          <a:off x="1271464" y="1246138"/>
          <a:ext cx="10225138" cy="3505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7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1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6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lvl="2"/>
                      <a:endParaRPr lang="ru-RU" sz="2000" dirty="0"/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Дано в см</a:t>
                      </a: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Выразите</a:t>
                      </a:r>
                      <a:r>
                        <a:rPr lang="ru-RU" sz="4000" baseline="0" dirty="0">
                          <a:solidFill>
                            <a:schemeClr val="tx1"/>
                          </a:solidFill>
                        </a:rPr>
                        <a:t> в км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>
                          <a:solidFill>
                            <a:schemeClr val="tx1"/>
                          </a:solidFill>
                        </a:rPr>
                        <a:t>Выразите в м</a:t>
                      </a: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ru-RU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/>
                        <a:t>32 000 000</a:t>
                      </a: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solidFill>
                          <a:srgbClr val="FF0066"/>
                        </a:solidFill>
                      </a:endParaRP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solidFill>
                          <a:srgbClr val="00CC00"/>
                        </a:solidFill>
                      </a:endParaRP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ru-RU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/>
                        <a:t>600 000</a:t>
                      </a: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solidFill>
                          <a:srgbClr val="FF0066"/>
                        </a:solidFill>
                      </a:endParaRP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solidFill>
                          <a:srgbClr val="00CC00"/>
                        </a:solidFill>
                      </a:endParaRP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ru-RU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/>
                        <a:t>32 000</a:t>
                      </a: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solidFill>
                          <a:srgbClr val="FF0066"/>
                        </a:solidFill>
                      </a:endParaRP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solidFill>
                          <a:srgbClr val="00CC00"/>
                        </a:solidFill>
                      </a:endParaRP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ru-RU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/>
                        <a:t>500</a:t>
                      </a: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solidFill>
                          <a:srgbClr val="FF0066"/>
                        </a:solidFill>
                      </a:endParaRP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solidFill>
                          <a:srgbClr val="00CC00"/>
                        </a:solidFill>
                      </a:endParaRPr>
                    </a:p>
                  </a:txBody>
                  <a:tcPr marL="91445" marR="9144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BADE6DE-A9E5-4756-837B-308EA287E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408" y="1974056"/>
            <a:ext cx="18732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ED03B0"/>
                </a:solidFill>
              </a:rPr>
              <a:t>320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64942-681C-481C-952C-3ED107B45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689" y="2708275"/>
            <a:ext cx="19446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3200" b="1">
                <a:solidFill>
                  <a:srgbClr val="ED03B0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3D2BA-2A11-4DC5-8BBF-1D1C7AE5A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552" y="3398849"/>
            <a:ext cx="1871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ED03B0"/>
                </a:solidFill>
              </a:rPr>
              <a:t>0, 32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80078-9C99-440E-ACC7-118A7BFA3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7558" y="4092598"/>
            <a:ext cx="1943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ED03B0"/>
                </a:solidFill>
              </a:rPr>
              <a:t>0, 005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2CCFD-E8AA-4319-8E62-DD486F01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1974056"/>
            <a:ext cx="1584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00B050"/>
                </a:solidFill>
              </a:rPr>
              <a:t>320 000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673FF-4313-4CDC-B2F6-FF7384D12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766" y="2688731"/>
            <a:ext cx="14414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00B050"/>
                </a:solidFill>
              </a:rPr>
              <a:t>6 000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A91E5-DCA6-4C11-AEFC-0DF76837A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870" y="3415507"/>
            <a:ext cx="16557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00B050"/>
                </a:solidFill>
              </a:rPr>
              <a:t>320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2E5A46-2A15-477E-919E-CDD55402D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1813" y="4107988"/>
            <a:ext cx="1584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00B050"/>
                </a:solidFill>
              </a:rPr>
              <a:t>5</a:t>
            </a:r>
          </a:p>
        </p:txBody>
      </p:sp>
      <p:pic>
        <p:nvPicPr>
          <p:cNvPr id="14" name="Picture 4" descr="https://ds05.infourok.ru/uploads/ex/08bd/000684e4-74221ce2/hello_html_m7d8100c0.png">
            <a:extLst>
              <a:ext uri="{FF2B5EF4-FFF2-40B4-BE49-F238E27FC236}">
                <a16:creationId xmlns:a16="http://schemas.microsoft.com/office/drawing/2014/main" id="{19DE76AA-B692-4A4A-B4C6-593AE80C2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55" y="4856174"/>
            <a:ext cx="3386306" cy="19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dumka.ru/products_pictures/kartograficheskii-pazl-rossiia-po-subektam-90-elementov-foto-agt-40221.jpg">
            <a:extLst>
              <a:ext uri="{FF2B5EF4-FFF2-40B4-BE49-F238E27FC236}">
                <a16:creationId xmlns:a16="http://schemas.microsoft.com/office/drawing/2014/main" id="{BB545FC8-F9F8-4F3A-83FA-51D74BDBE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379304"/>
            <a:ext cx="570565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4.imageban.ru/out/2019/12/03/6971a8509a34cecdb3159cd20e50e3e9.jpg">
            <a:extLst>
              <a:ext uri="{FF2B5EF4-FFF2-40B4-BE49-F238E27FC236}">
                <a16:creationId xmlns:a16="http://schemas.microsoft.com/office/drawing/2014/main" id="{B65C412A-21B2-4EBB-AEBF-5A42C6971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654"/>
            <a:ext cx="5567360" cy="370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portniha.com/wp-content/uploads/2019/01/4-3.jpg">
            <a:extLst>
              <a:ext uri="{FF2B5EF4-FFF2-40B4-BE49-F238E27FC236}">
                <a16:creationId xmlns:a16="http://schemas.microsoft.com/office/drawing/2014/main" id="{9094904A-9B80-4C40-994D-6B3E4299E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39" y="3573016"/>
            <a:ext cx="4020217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rket.by/upload/iblock/bad/bad7b601851f884a715cfa76eb947149.jpg">
            <a:extLst>
              <a:ext uri="{FF2B5EF4-FFF2-40B4-BE49-F238E27FC236}">
                <a16:creationId xmlns:a16="http://schemas.microsoft.com/office/drawing/2014/main" id="{2D8BBF6E-6EAF-4556-98DA-04B64FA2E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418" y="404664"/>
            <a:ext cx="474521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772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A61F10F-2FBA-49B9-AEB6-B0A9782717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72137" y="1078023"/>
            <a:ext cx="7056701" cy="76808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66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Классная р</a:t>
            </a:r>
            <a:r>
              <a:rPr lang="ru-RU" altLang="ru-RU" sz="6533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абота.</a:t>
            </a:r>
            <a:endParaRPr lang="ru-RU" altLang="ru-RU" sz="7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49291" y="-13054"/>
            <a:ext cx="3423373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fld id="{FBDABADA-3E11-4CAA-AC24-34F9DF74C38D}" type="datetime1">
              <a:rPr lang="ru-RU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pPr algn="ctr"/>
              <a:t>29.07.2025</a:t>
            </a:fld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2410" y="1923925"/>
            <a:ext cx="11456153" cy="9952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5867" b="1" i="1" dirty="0">
                <a:solidFill>
                  <a:srgbClr val="3366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Масштаб.</a:t>
            </a:r>
          </a:p>
        </p:txBody>
      </p:sp>
      <p:pic>
        <p:nvPicPr>
          <p:cNvPr id="1026" name="Picture 2" descr="http://talovskijdetskijsad4.uxp.ru/user-images/20151024231206_pho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03" y="2996952"/>
            <a:ext cx="11063964" cy="341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Марина\Desktop\Картинки к презентациям\efaa2374e3b73d1d80ae2ae6ca4f0a0b07485b22_594.jpg">
            <a:extLst>
              <a:ext uri="{FF2B5EF4-FFF2-40B4-BE49-F238E27FC236}">
                <a16:creationId xmlns:a16="http://schemas.microsoft.com/office/drawing/2014/main" id="{97733447-23E0-4897-A9D9-10A52CE4F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080" y="4941168"/>
            <a:ext cx="2129553" cy="1792553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B5542A-4620-4F0C-9606-FA76CB748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2329349"/>
            <a:ext cx="11233249" cy="194421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D9A0E5-1F35-4F46-87CC-30754E916EC4}"/>
              </a:ext>
            </a:extLst>
          </p:cNvPr>
          <p:cNvSpPr/>
          <p:nvPr/>
        </p:nvSpPr>
        <p:spPr>
          <a:xfrm>
            <a:off x="761461" y="2716682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 - это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4AE745-0C46-4051-9152-82D8D92E9B88}"/>
              </a:ext>
            </a:extLst>
          </p:cNvPr>
          <p:cNvSpPr/>
          <p:nvPr/>
        </p:nvSpPr>
        <p:spPr>
          <a:xfrm>
            <a:off x="3238434" y="2716682"/>
            <a:ext cx="8200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отношение длины отрезка на карте </a:t>
            </a:r>
          </a:p>
          <a:p>
            <a:pPr algn="ctr"/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его действительной длине на местности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65579" y="48500"/>
            <a:ext cx="112297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Масштаб карты 1: 1 000 000. Какой длины отрезок нужно взять на карте, чтобы изобразить на ней 23 км?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8187" y="1573526"/>
            <a:ext cx="1122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 1 : 1000 000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4280586" y="1709115"/>
            <a:ext cx="648072" cy="285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/>
          </a:p>
        </p:txBody>
      </p:sp>
      <p:sp>
        <p:nvSpPr>
          <p:cNvPr id="3" name="Прямоугольник 2"/>
          <p:cNvSpPr/>
          <p:nvPr/>
        </p:nvSpPr>
        <p:spPr>
          <a:xfrm>
            <a:off x="4032896" y="2008654"/>
            <a:ext cx="8186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см на карте  = 1 000 000 см на местности</a:t>
            </a:r>
          </a:p>
        </p:txBody>
      </p:sp>
      <p:sp>
        <p:nvSpPr>
          <p:cNvPr id="30" name="Стрелка вправо 29"/>
          <p:cNvSpPr/>
          <p:nvPr/>
        </p:nvSpPr>
        <p:spPr>
          <a:xfrm rot="5400000">
            <a:off x="7841210" y="2595900"/>
            <a:ext cx="284219" cy="285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/>
          </a:p>
        </p:txBody>
      </p:sp>
      <p:sp>
        <p:nvSpPr>
          <p:cNvPr id="31" name="Прямоугольник 30"/>
          <p:cNvSpPr/>
          <p:nvPr/>
        </p:nvSpPr>
        <p:spPr>
          <a:xfrm>
            <a:off x="4385247" y="2859810"/>
            <a:ext cx="7806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Размеры на карте в миллион раз меньше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2428" y="4356935"/>
            <a:ext cx="11105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км = 23 000 м = 2 300 000 см – расстояние  на местности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9480376" y="6307367"/>
            <a:ext cx="2808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Ответ: 2,3 см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497421"/>
            <a:ext cx="12029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ea typeface="Microsoft YaHei"/>
              </a:rPr>
              <a:t>Переведите 23 км в сантиметры: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0002" y="5087060"/>
            <a:ext cx="4598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ea typeface="Microsoft YaHei"/>
              </a:rPr>
              <a:t>Как узнать расстояние на карте?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258721" y="5743233"/>
                <a:ext cx="8691803" cy="8036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200" b="1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2 300 000 : 1 000 000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𝟐𝟑𝟎𝟎𝟎𝟎𝟎</m:t>
                        </m:r>
                      </m:num>
                      <m:den>
                        <m:r>
                          <a:rPr lang="ru-RU" sz="32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𝟏𝟎𝟎𝟎𝟎𝟎𝟎</m:t>
                        </m:r>
                      </m:den>
                    </m:f>
                  </m:oMath>
                </a14:m>
                <a:r>
                  <a:rPr lang="ru-RU" sz="3200" b="1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ru-RU" sz="32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ru-RU" sz="3200" b="1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ru-RU" sz="32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ru-RU" sz="3200" b="1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2,3 см</a:t>
                </a: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21" y="5743233"/>
                <a:ext cx="8691803" cy="803682"/>
              </a:xfrm>
              <a:prstGeom prst="rect">
                <a:avLst/>
              </a:prstGeom>
              <a:blipFill>
                <a:blip r:embed="rId3"/>
                <a:stretch>
                  <a:fillRect l="-1823" r="-1332" b="-174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/>
          <p:cNvSpPr/>
          <p:nvPr/>
        </p:nvSpPr>
        <p:spPr>
          <a:xfrm>
            <a:off x="90002" y="1116337"/>
            <a:ext cx="1901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Решение:</a:t>
            </a:r>
          </a:p>
        </p:txBody>
      </p:sp>
    </p:spTree>
    <p:extLst>
      <p:ext uri="{BB962C8B-B14F-4D97-AF65-F5344CB8AC3E}">
        <p14:creationId xmlns:p14="http://schemas.microsoft.com/office/powerpoint/2010/main" val="358151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  <p:bldP spid="3" grpId="0"/>
      <p:bldP spid="30" grpId="0" animBg="1"/>
      <p:bldP spid="31" grpId="0"/>
      <p:bldP spid="10" grpId="0"/>
      <p:bldP spid="33" grpId="0"/>
      <p:bldP spid="12" grpId="0"/>
      <p:bldP spid="13" grpId="0"/>
      <p:bldP spid="35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31263" y="13292"/>
            <a:ext cx="112297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Расстояние между двумя посёлками изображено на плане отрезком длиной 3 см. Масштаб плана 1 : 50 000. </a:t>
            </a:r>
          </a:p>
          <a:p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Каково расстояние между посёлками в действительности?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14617" y="1881491"/>
            <a:ext cx="1122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 1 : 50 000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3911695" y="2031066"/>
            <a:ext cx="648072" cy="285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/>
          </a:p>
        </p:txBody>
      </p:sp>
      <p:sp>
        <p:nvSpPr>
          <p:cNvPr id="3" name="Прямоугольник 2"/>
          <p:cNvSpPr/>
          <p:nvPr/>
        </p:nvSpPr>
        <p:spPr>
          <a:xfrm>
            <a:off x="4594142" y="1908132"/>
            <a:ext cx="7676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см на карте  = 50 000 см на местности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31263" y="1384107"/>
            <a:ext cx="1901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Решение:</a:t>
            </a:r>
          </a:p>
        </p:txBody>
      </p:sp>
      <p:pic>
        <p:nvPicPr>
          <p:cNvPr id="16" name="Picture 2" descr="https://vektormap.ru/static/img/0000/0002/8790/28790560.mkfq11ydxt.jpg?">
            <a:extLst>
              <a:ext uri="{FF2B5EF4-FFF2-40B4-BE49-F238E27FC236}">
                <a16:creationId xmlns:a16="http://schemas.microsoft.com/office/drawing/2014/main" id="{0B3BC4B2-A078-493D-916A-880DC73E3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r="19199"/>
          <a:stretch/>
        </p:blipFill>
        <p:spPr bwMode="auto">
          <a:xfrm>
            <a:off x="8732416" y="3318365"/>
            <a:ext cx="3297880" cy="335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9AF479C-CA81-4835-AF7E-1A9EAE70F767}"/>
              </a:ext>
            </a:extLst>
          </p:cNvPr>
          <p:cNvCxnSpPr>
            <a:cxnSpLocks/>
          </p:cNvCxnSpPr>
          <p:nvPr/>
        </p:nvCxnSpPr>
        <p:spPr>
          <a:xfrm>
            <a:off x="9336360" y="3993572"/>
            <a:ext cx="1656184" cy="2326035"/>
          </a:xfrm>
          <a:prstGeom prst="line">
            <a:avLst/>
          </a:prstGeom>
          <a:ln w="50800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D816DF8-6C77-41E1-91C6-04C1AD0FCA7B}"/>
              </a:ext>
            </a:extLst>
          </p:cNvPr>
          <p:cNvSpPr txBox="1"/>
          <p:nvPr/>
        </p:nvSpPr>
        <p:spPr>
          <a:xfrm rot="3393834">
            <a:off x="9501997" y="5336027"/>
            <a:ext cx="761747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см</a:t>
            </a:r>
          </a:p>
        </p:txBody>
      </p:sp>
    </p:spTree>
    <p:extLst>
      <p:ext uri="{BB962C8B-B14F-4D97-AF65-F5344CB8AC3E}">
        <p14:creationId xmlns:p14="http://schemas.microsoft.com/office/powerpoint/2010/main" val="28824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  <p:bldP spid="3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Марина\Desktop\Картинки к презентациям\efaa2374e3b73d1d80ae2ae6ca4f0a0b07485b22_594.jpg">
            <a:extLst>
              <a:ext uri="{FF2B5EF4-FFF2-40B4-BE49-F238E27FC236}">
                <a16:creationId xmlns:a16="http://schemas.microsoft.com/office/drawing/2014/main" id="{97733447-23E0-4897-A9D9-10A52CE4F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2464" y="5280717"/>
            <a:ext cx="1726169" cy="1453004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B5542A-4620-4F0C-9606-FA76CB748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43150"/>
            <a:ext cx="11233248" cy="132294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D9A0E5-1F35-4F46-87CC-30754E916EC4}"/>
              </a:ext>
            </a:extLst>
          </p:cNvPr>
          <p:cNvSpPr/>
          <p:nvPr/>
        </p:nvSpPr>
        <p:spPr>
          <a:xfrm>
            <a:off x="695400" y="77576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 - это 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72A2E0D-3B2F-4DD2-A219-2C373907EB50}"/>
              </a:ext>
            </a:extLst>
          </p:cNvPr>
          <p:cNvCxnSpPr>
            <a:cxnSpLocks/>
          </p:cNvCxnSpPr>
          <p:nvPr/>
        </p:nvCxnSpPr>
        <p:spPr>
          <a:xfrm>
            <a:off x="564995" y="3429000"/>
            <a:ext cx="0" cy="2961339"/>
          </a:xfrm>
          <a:prstGeom prst="line">
            <a:avLst/>
          </a:prstGeom>
          <a:ln w="508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https://slavceramika.biz/image/cache/900-900/data/VVK_BEL/%2021801%20%D0%92%D0%9D%20%D0%9E%D0%A1%D0%95%D0%9D%D0%AC%20%D0%91%D0%A3%D0%9A%D0%95%D0%A2%20%D0%9D%D0%9E%D0%92%D0%AB%D0%99%2058%20%D0%A1%D0%9C.jpg">
            <a:extLst>
              <a:ext uri="{FF2B5EF4-FFF2-40B4-BE49-F238E27FC236}">
                <a16:creationId xmlns:a16="http://schemas.microsoft.com/office/drawing/2014/main" id="{360E0C62-ADFF-4651-8C96-10B9621BE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2" t="12765" r="36312" b="13290"/>
          <a:stretch/>
        </p:blipFill>
        <p:spPr bwMode="auto">
          <a:xfrm>
            <a:off x="839416" y="3438132"/>
            <a:ext cx="1571551" cy="302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08C026-28F3-4495-91F8-08C97E9CBCEE}"/>
              </a:ext>
            </a:extLst>
          </p:cNvPr>
          <p:cNvSpPr/>
          <p:nvPr/>
        </p:nvSpPr>
        <p:spPr>
          <a:xfrm>
            <a:off x="27606" y="1407386"/>
            <a:ext cx="121643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Высота вазы ___ см. </a:t>
            </a:r>
          </a:p>
          <a:p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Какую высоту будет иметь её изображение на рисунке, сделанном в масштабе   1 : 4?   1: 3??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1D69FAD-C4B2-48E4-A5FA-87CECAE4370B}"/>
              </a:ext>
            </a:extLst>
          </p:cNvPr>
          <p:cNvSpPr/>
          <p:nvPr/>
        </p:nvSpPr>
        <p:spPr>
          <a:xfrm>
            <a:off x="3050941" y="77576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отношение длины отрезка на карте </a:t>
            </a:r>
          </a:p>
          <a:p>
            <a:pPr algn="ctr"/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его действительной длине на местности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3C2A797-61B9-4A84-8604-84C510077879}"/>
              </a:ext>
            </a:extLst>
          </p:cNvPr>
          <p:cNvSpPr/>
          <p:nvPr/>
        </p:nvSpPr>
        <p:spPr>
          <a:xfrm>
            <a:off x="3143672" y="77576"/>
            <a:ext cx="8105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отношение линейных размеров на чертеже  к действительным размерам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6BBB07-6367-4596-AF66-84DA1F708FE2}"/>
              </a:ext>
            </a:extLst>
          </p:cNvPr>
          <p:cNvSpPr txBox="1"/>
          <p:nvPr/>
        </p:nvSpPr>
        <p:spPr>
          <a:xfrm rot="16200000">
            <a:off x="-559700" y="4559245"/>
            <a:ext cx="1726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0,3 м</a:t>
            </a:r>
          </a:p>
        </p:txBody>
      </p:sp>
    </p:spTree>
    <p:extLst>
      <p:ext uri="{BB962C8B-B14F-4D97-AF65-F5344CB8AC3E}">
        <p14:creationId xmlns:p14="http://schemas.microsoft.com/office/powerpoint/2010/main" val="6667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2" grpId="1" build="allAtOnce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v-pyt.ru/wp-content/uploads/2019/05/panorama-peterburga-10.jpg">
            <a:extLst>
              <a:ext uri="{FF2B5EF4-FFF2-40B4-BE49-F238E27FC236}">
                <a16:creationId xmlns:a16="http://schemas.microsoft.com/office/drawing/2014/main" id="{8A83B2E8-F565-442F-9F8F-EC64BC90A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71" y="295692"/>
            <a:ext cx="9374819" cy="625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s05.infourok.ru/uploads/ex/0fab/0001e46a-91cce514/hello_html_516c790c.jpg">
            <a:extLst>
              <a:ext uri="{FF2B5EF4-FFF2-40B4-BE49-F238E27FC236}">
                <a16:creationId xmlns:a16="http://schemas.microsoft.com/office/drawing/2014/main" id="{7930AFBA-8C9E-4C50-AC57-258812C62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33165"/>
            <a:ext cx="10055348" cy="659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6926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1623</TotalTime>
  <Words>432</Words>
  <Application>Microsoft Office PowerPoint</Application>
  <PresentationFormat>Широкоэкранный</PresentationFormat>
  <Paragraphs>77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Microsoft YaHei</vt:lpstr>
      <vt:lpstr>Arial</vt:lpstr>
      <vt:lpstr>Calibri</vt:lpstr>
      <vt:lpstr>Calibri Light</vt:lpstr>
      <vt:lpstr>Cambria Math</vt:lpstr>
      <vt:lpstr>Times New Roman</vt:lpstr>
      <vt:lpstr>Тема Office</vt:lpstr>
      <vt:lpstr>Презентация PowerPoint</vt:lpstr>
      <vt:lpstr>Устный счет</vt:lpstr>
      <vt:lpstr>Презентация PowerPoint</vt:lpstr>
      <vt:lpstr>Классная работа.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задание:  № 596, 597, 612 + подготовить сообщение об одной из достопримечательности своего города.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Кузнецова Е. Н.</dc:creator>
  <cp:lastModifiedBy>Е.Н. Кузнецова</cp:lastModifiedBy>
  <cp:revision>141</cp:revision>
  <dcterms:created xsi:type="dcterms:W3CDTF">2012-08-12T16:04:58Z</dcterms:created>
  <dcterms:modified xsi:type="dcterms:W3CDTF">2025-07-29T15:35:49Z</dcterms:modified>
</cp:coreProperties>
</file>