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64" r:id="rId11"/>
    <p:sldId id="259" r:id="rId12"/>
    <p:sldId id="260" r:id="rId13"/>
    <p:sldId id="261" r:id="rId14"/>
    <p:sldId id="262" r:id="rId15"/>
    <p:sldId id="263" r:id="rId16"/>
    <p:sldId id="273" r:id="rId17"/>
    <p:sldId id="274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2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5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5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72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5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8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2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443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2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2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7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25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3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1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9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>
    <p:pull dir="rd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4.jpeg"/><Relationship Id="rId7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17.ru/foto/uploaded/cdd5065399b8291ff0bfe87be77386a1.jpg" TargetMode="External"/><Relationship Id="rId13" Type="http://schemas.openxmlformats.org/officeDocument/2006/relationships/hyperlink" Target="http://bekishev.ru/wp-content/uploads/2015/02/k44.jpg" TargetMode="External"/><Relationship Id="rId3" Type="http://schemas.openxmlformats.org/officeDocument/2006/relationships/hyperlink" Target="http://www.cliparthut.com/clip-arts/202/postman-clip-art-202406.jpg" TargetMode="External"/><Relationship Id="rId7" Type="http://schemas.openxmlformats.org/officeDocument/2006/relationships/hyperlink" Target="http://dic.academic.ru/pictures/wiki/files/82/Russia-stamp1274tiger-snow.jpg" TargetMode="External"/><Relationship Id="rId12" Type="http://schemas.openxmlformats.org/officeDocument/2006/relationships/hyperlink" Target="http://www.alisonzarrella.com/wp-content/uploads/2012/05/blue-pencil.jpg" TargetMode="External"/><Relationship Id="rId2" Type="http://schemas.openxmlformats.org/officeDocument/2006/relationships/hyperlink" Target="http://st66.ru/img/news/6499640fdb69566507cf097e3e59cd9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rmarok.ru/edimg/0MF/13/03.JPG" TargetMode="External"/><Relationship Id="rId11" Type="http://schemas.openxmlformats.org/officeDocument/2006/relationships/hyperlink" Target="http://ua.papirus.com.ua/img/catalog/50.jpg" TargetMode="External"/><Relationship Id="rId5" Type="http://schemas.openxmlformats.org/officeDocument/2006/relationships/hyperlink" Target="http://retropost.ru/i/wishes/127lbe.jpg" TargetMode="External"/><Relationship Id="rId10" Type="http://schemas.openxmlformats.org/officeDocument/2006/relationships/hyperlink" Target="http://litgenshop.ru/Upload/Photo/313.jpg" TargetMode="External"/><Relationship Id="rId4" Type="http://schemas.openxmlformats.org/officeDocument/2006/relationships/hyperlink" Target="http://opt36.ru/wp-content/uploads/2017/02/10375703.jpg" TargetMode="External"/><Relationship Id="rId9" Type="http://schemas.openxmlformats.org/officeDocument/2006/relationships/hyperlink" Target="http://youreng.ru/wp-content/uploads/2014/03/175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ekishev.ru/wp-content/uploads/2015/02/k44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556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At the </a:t>
            </a:r>
            <a:r>
              <a:rPr lang="en-US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Post office 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ru-RU" dirty="0">
                <a:solidFill>
                  <a:srgbClr val="002060"/>
                </a:solidFill>
              </a:rPr>
              <a:t>Активизация лексики по теме «Почта» (3 класс)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962400"/>
            <a:ext cx="38010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Подготовил:</a:t>
            </a:r>
          </a:p>
          <a:p>
            <a:r>
              <a:rPr lang="ru-RU" sz="2000" dirty="0"/>
              <a:t>учитель английского языка</a:t>
            </a:r>
          </a:p>
          <a:p>
            <a:r>
              <a:rPr lang="ru-RU" sz="2000" dirty="0"/>
              <a:t>Морозова Марина Александровна</a:t>
            </a:r>
          </a:p>
        </p:txBody>
      </p:sp>
    </p:spTree>
  </p:cSld>
  <p:clrMapOvr>
    <a:masterClrMapping/>
  </p:clrMapOvr>
  <p:transition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229600" cy="3276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en-US" sz="3600" kern="10" spc="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letterstampposterpenenvelope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IS MISSING?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2600"/>
            <a:ext cx="154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letter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16764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paper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676400"/>
            <a:ext cx="1728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stamp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971800"/>
            <a:ext cx="234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postcard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2895600"/>
            <a:ext cx="178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poster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24600" y="2819400"/>
            <a:ext cx="2120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address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267200"/>
            <a:ext cx="238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postman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IS MISSING?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2600"/>
            <a:ext cx="154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letter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16764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paper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676400"/>
            <a:ext cx="1728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stamp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2819400"/>
            <a:ext cx="178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poster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4267200"/>
            <a:ext cx="2120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address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47800" y="2895600"/>
            <a:ext cx="238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postman</a:t>
            </a:r>
          </a:p>
        </p:txBody>
      </p:sp>
    </p:spTree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IS MISSING?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0" y="1752600"/>
            <a:ext cx="154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letter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33800" y="16764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paper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971800"/>
            <a:ext cx="234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postcard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2000" y="1752600"/>
            <a:ext cx="178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poster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2971800"/>
            <a:ext cx="2120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address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267200"/>
            <a:ext cx="238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postman</a:t>
            </a:r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6096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WHAT IS MISSING?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2000" y="1752600"/>
            <a:ext cx="1547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letter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3048000"/>
            <a:ext cx="16482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paper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800" y="1676400"/>
            <a:ext cx="17283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stamp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2600" y="2971800"/>
            <a:ext cx="23464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postcard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0" y="4114800"/>
            <a:ext cx="1788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poster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2800" y="1752600"/>
            <a:ext cx="23850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postman</a:t>
            </a:r>
          </a:p>
        </p:txBody>
      </p:sp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295400"/>
            <a:ext cx="26657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pen _ </a:t>
            </a:r>
            <a:r>
              <a:rPr lang="en-US" sz="4800" dirty="0" err="1"/>
              <a:t>il</a:t>
            </a:r>
            <a:endParaRPr lang="en-US" sz="4800" dirty="0"/>
          </a:p>
          <a:p>
            <a:r>
              <a:rPr lang="en-US" sz="4800" dirty="0"/>
              <a:t>post _ </a:t>
            </a:r>
            <a:r>
              <a:rPr lang="en-US" sz="4800" dirty="0" err="1"/>
              <a:t>ard</a:t>
            </a:r>
            <a:endParaRPr lang="en-US" sz="4800" dirty="0"/>
          </a:p>
          <a:p>
            <a:r>
              <a:rPr lang="en-US" sz="4800" dirty="0" err="1"/>
              <a:t>st</a:t>
            </a:r>
            <a:r>
              <a:rPr lang="en-US" sz="4800" dirty="0"/>
              <a:t> _ mp</a:t>
            </a:r>
          </a:p>
          <a:p>
            <a:r>
              <a:rPr lang="en-US" sz="4800" dirty="0"/>
              <a:t>p _ per</a:t>
            </a:r>
          </a:p>
          <a:p>
            <a:r>
              <a:rPr lang="en-US" sz="4800" dirty="0"/>
              <a:t>let _ </a:t>
            </a:r>
            <a:r>
              <a:rPr lang="en-US" sz="4800" dirty="0" err="1"/>
              <a:t>er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121920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1981200"/>
            <a:ext cx="444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c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743200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505200"/>
            <a:ext cx="47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a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4191000"/>
            <a:ext cx="391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t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981200"/>
            <a:ext cx="20585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5 – </a:t>
            </a:r>
            <a:r>
              <a:rPr lang="ru-RU" sz="4800" b="1" dirty="0">
                <a:solidFill>
                  <a:srgbClr val="002060"/>
                </a:solidFill>
              </a:rPr>
              <a:t>«5»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4 – «4»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3 – «3»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litgenshop.ru/Upload/Photo/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2514600" cy="1779795"/>
          </a:xfrm>
          <a:prstGeom prst="rect">
            <a:avLst/>
          </a:prstGeom>
          <a:noFill/>
        </p:spPr>
      </p:pic>
      <p:pic>
        <p:nvPicPr>
          <p:cNvPr id="11" name="Picture 4" descr="http://youreng.ru/wp-content/uploads/2014/03/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2257123" cy="1911204"/>
          </a:xfrm>
          <a:prstGeom prst="rect">
            <a:avLst/>
          </a:prstGeom>
          <a:noFill/>
        </p:spPr>
      </p:pic>
      <p:pic>
        <p:nvPicPr>
          <p:cNvPr id="2" name="Picture 4" descr="http://opt36.ru/wp-content/uploads/2017/02/10375703.jpg"/>
          <p:cNvPicPr>
            <a:picLocks noChangeAspect="1" noChangeArrowheads="1"/>
          </p:cNvPicPr>
          <p:nvPr/>
        </p:nvPicPr>
        <p:blipFill>
          <a:blip r:embed="rId4"/>
          <a:srcRect l="16000" r="17333"/>
          <a:stretch>
            <a:fillRect/>
          </a:stretch>
        </p:blipFill>
        <p:spPr bwMode="auto">
          <a:xfrm>
            <a:off x="381000" y="0"/>
            <a:ext cx="1524000" cy="2286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1447800" y="2286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1</a:t>
            </a:r>
          </a:p>
        </p:txBody>
      </p:sp>
      <p:pic>
        <p:nvPicPr>
          <p:cNvPr id="4" name="Picture 2" descr="http://www.b17.ru/foto/uploaded/cdd5065399b8291ff0bfe87be77386a1.jpg"/>
          <p:cNvPicPr>
            <a:picLocks noChangeAspect="1" noChangeArrowheads="1"/>
          </p:cNvPicPr>
          <p:nvPr/>
        </p:nvPicPr>
        <p:blipFill>
          <a:blip r:embed="rId5"/>
          <a:srcRect t="11200" b="10400"/>
          <a:stretch>
            <a:fillRect/>
          </a:stretch>
        </p:blipFill>
        <p:spPr bwMode="auto">
          <a:xfrm>
            <a:off x="228600" y="2057400"/>
            <a:ext cx="2061482" cy="16002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524000" y="19812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2</a:t>
            </a:r>
          </a:p>
        </p:txBody>
      </p:sp>
      <p:pic>
        <p:nvPicPr>
          <p:cNvPr id="6" name="Picture 2" descr="http://retropost.ru/i/wishes/127lb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810000"/>
            <a:ext cx="2286000" cy="159105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04800" y="48006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3</a:t>
            </a:r>
          </a:p>
        </p:txBody>
      </p:sp>
      <p:pic>
        <p:nvPicPr>
          <p:cNvPr id="8" name="Picture 2" descr="http://ua.papirus.com.ua/img/catalog/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486400"/>
            <a:ext cx="1714500" cy="106680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1371600" y="59436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4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38400" y="2286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5</a:t>
            </a:r>
          </a:p>
        </p:txBody>
      </p:sp>
      <p:pic>
        <p:nvPicPr>
          <p:cNvPr id="13" name="Picture 4" descr="http://www.mirmarok.ru/edimg/0MF/13/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5334000"/>
            <a:ext cx="2514600" cy="1249756"/>
          </a:xfrm>
          <a:prstGeom prst="rect">
            <a:avLst/>
          </a:prstGeom>
          <a:noFill/>
        </p:spPr>
      </p:pic>
      <p:pic>
        <p:nvPicPr>
          <p:cNvPr id="14" name="Picture 6" descr="http://dic.academic.ru/pictures/wiki/files/82/Russia-stamp1274tiger-sno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2209800"/>
            <a:ext cx="1761769" cy="1317804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3810000" y="19812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6</a:t>
            </a:r>
          </a:p>
        </p:txBody>
      </p:sp>
      <p:sp>
        <p:nvSpPr>
          <p:cNvPr id="17" name="Овал 16"/>
          <p:cNvSpPr/>
          <p:nvPr/>
        </p:nvSpPr>
        <p:spPr>
          <a:xfrm>
            <a:off x="3352800" y="37338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7</a:t>
            </a:r>
          </a:p>
        </p:txBody>
      </p:sp>
      <p:sp>
        <p:nvSpPr>
          <p:cNvPr id="18" name="Овал 17"/>
          <p:cNvSpPr/>
          <p:nvPr/>
        </p:nvSpPr>
        <p:spPr>
          <a:xfrm>
            <a:off x="4038600" y="5791200"/>
            <a:ext cx="762000" cy="685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304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Сопоставьте картинки со словами. Одно слово лишнее.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81600" y="1676400"/>
            <a:ext cx="3657600" cy="4114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Paper, letter, envelope, letter-box, poster, stamp, postman, postcard, pen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3256725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1 – letter-box</a:t>
            </a:r>
          </a:p>
          <a:p>
            <a:r>
              <a:rPr lang="en-US" sz="4400" dirty="0"/>
              <a:t>2 – letter</a:t>
            </a:r>
          </a:p>
          <a:p>
            <a:r>
              <a:rPr lang="en-US" sz="4400" dirty="0"/>
              <a:t>3 – postcard</a:t>
            </a:r>
          </a:p>
          <a:p>
            <a:r>
              <a:rPr lang="en-US" sz="4400" dirty="0"/>
              <a:t>4 – pen</a:t>
            </a:r>
          </a:p>
          <a:p>
            <a:r>
              <a:rPr lang="en-US" sz="4400" dirty="0"/>
              <a:t>5 – poster</a:t>
            </a:r>
          </a:p>
          <a:p>
            <a:r>
              <a:rPr lang="en-US" sz="4400" dirty="0"/>
              <a:t>6 – stamp</a:t>
            </a:r>
          </a:p>
          <a:p>
            <a:r>
              <a:rPr lang="en-US" sz="4400" dirty="0"/>
              <a:t>7 – paper</a:t>
            </a:r>
          </a:p>
          <a:p>
            <a:r>
              <a:rPr lang="en-US" sz="4400" dirty="0"/>
              <a:t>8 – envelope 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981200"/>
            <a:ext cx="235994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</a:rPr>
              <a:t>8 – «5»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6-7 – «4»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4-5 – «3»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838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http://st66.ru/img/news/6499640fdb69566507cf097e3e59cd98.jpg</a:t>
            </a:r>
            <a:r>
              <a:rPr lang="en-US" dirty="0"/>
              <a:t> </a:t>
            </a:r>
            <a:r>
              <a:rPr lang="ru-RU" dirty="0"/>
              <a:t>почта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1430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http://www.cliparthut.com/clip-arts/202/postman-clip-art-202406.jpg</a:t>
            </a:r>
            <a:r>
              <a:rPr lang="ru-RU" dirty="0"/>
              <a:t> почтальон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447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http://opt36.ru/wp-content/uploads/2017/02/10375703.jpg</a:t>
            </a:r>
            <a:r>
              <a:rPr lang="ru-RU" dirty="0"/>
              <a:t> почтовый ящик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057400"/>
            <a:ext cx="484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http://retropost.ru/i/wishes/127lbe.jpg</a:t>
            </a:r>
            <a:r>
              <a:rPr lang="ru-RU" dirty="0"/>
              <a:t> открытка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1752600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http://www.mirmarok.ru/edimg/0MF/13/03.JPG</a:t>
            </a:r>
            <a:r>
              <a:rPr lang="ru-RU" dirty="0"/>
              <a:t> конверт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23622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http://dic.academic.ru/pictures/wiki/files/82/Russia-stamp1274tiger-snow.jpg</a:t>
            </a:r>
            <a:r>
              <a:rPr lang="ru-RU" dirty="0"/>
              <a:t> марка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667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http://www.b17.ru/foto/uploaded/cdd5065399b8291ff0bfe87be77386a1.jpg</a:t>
            </a:r>
            <a:r>
              <a:rPr lang="ru-RU" dirty="0"/>
              <a:t> письмо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" y="2971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http://youreng.ru/wp-content/uploads/2014/03/175.jpg</a:t>
            </a:r>
            <a:r>
              <a:rPr lang="ru-RU" dirty="0"/>
              <a:t> бумага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3276600"/>
            <a:ext cx="4963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http://litgenshop.ru/Upload/Photo/313.jpg</a:t>
            </a:r>
            <a:r>
              <a:rPr lang="ru-RU" dirty="0"/>
              <a:t> плакат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3581400"/>
            <a:ext cx="5036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http://ua.papirus.com.ua/img/catalog/50.jpg</a:t>
            </a:r>
            <a:r>
              <a:rPr lang="ru-RU" dirty="0"/>
              <a:t> ручка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600" y="38862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http://www.alisonzarrella.com/wp-content/uploads/2012/05/blue-pencil.jpg</a:t>
            </a:r>
            <a:r>
              <a:rPr lang="ru-RU" dirty="0"/>
              <a:t> карандаш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304800"/>
            <a:ext cx="304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ИСПОЛЬЗОВАННЫЕ РЕСУРСЫ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8600" y="41910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3"/>
              </a:rPr>
              <a:t>http://bekishev.ru/wp-content/uploads/2015/02/k44.jpg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14400"/>
            <a:ext cx="763843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[n] – pen, pencil, envelope      </a:t>
            </a:r>
          </a:p>
          <a:p>
            <a:r>
              <a:rPr lang="en-US" sz="4800" dirty="0"/>
              <a:t>[t] – letter, letter-box, poster</a:t>
            </a:r>
          </a:p>
          <a:p>
            <a:r>
              <a:rPr lang="en-US" sz="4800" dirty="0"/>
              <a:t>[m] – stamp, postman</a:t>
            </a:r>
          </a:p>
          <a:p>
            <a:r>
              <a:rPr lang="en-US" sz="4800" dirty="0"/>
              <a:t>[r] – address</a:t>
            </a:r>
          </a:p>
          <a:p>
            <a:r>
              <a:rPr lang="en-US" sz="4800" dirty="0"/>
              <a:t>[p] – post office, paper</a:t>
            </a:r>
          </a:p>
          <a:p>
            <a:r>
              <a:rPr lang="en-US" sz="4800" dirty="0"/>
              <a:t>[a:] – card, postcard    </a:t>
            </a:r>
            <a:endParaRPr lang="ru-RU" sz="48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058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READ AND TRANSLATE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447800"/>
            <a:ext cx="264021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address</a:t>
            </a:r>
          </a:p>
          <a:p>
            <a:r>
              <a:rPr lang="en-US" sz="4800" dirty="0"/>
              <a:t>envelope</a:t>
            </a:r>
            <a:endParaRPr lang="ru-RU" sz="4800" dirty="0"/>
          </a:p>
          <a:p>
            <a:r>
              <a:rPr lang="en-US" sz="4800" dirty="0"/>
              <a:t>letter</a:t>
            </a:r>
          </a:p>
          <a:p>
            <a:r>
              <a:rPr lang="en-US" sz="4800" dirty="0"/>
              <a:t>letter-box</a:t>
            </a:r>
          </a:p>
          <a:p>
            <a:r>
              <a:rPr lang="en-US" sz="4800" dirty="0"/>
              <a:t>paper</a:t>
            </a:r>
          </a:p>
          <a:p>
            <a:r>
              <a:rPr lang="en-US" sz="4800" dirty="0"/>
              <a:t>pen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7800" y="1447800"/>
            <a:ext cx="28150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pencil</a:t>
            </a:r>
          </a:p>
          <a:p>
            <a:r>
              <a:rPr lang="en-US" sz="4800" dirty="0"/>
              <a:t>postcard</a:t>
            </a:r>
          </a:p>
          <a:p>
            <a:r>
              <a:rPr lang="en-US" sz="4800" dirty="0"/>
              <a:t>poster</a:t>
            </a:r>
          </a:p>
          <a:p>
            <a:r>
              <a:rPr lang="en-US" sz="4800" dirty="0"/>
              <a:t>postman</a:t>
            </a:r>
          </a:p>
          <a:p>
            <a:r>
              <a:rPr lang="en-US" sz="4800" dirty="0"/>
              <a:t>post office</a:t>
            </a:r>
          </a:p>
          <a:p>
            <a:r>
              <a:rPr lang="en-US" sz="4800" dirty="0"/>
              <a:t>stamp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iparthut.com/clip-arts/202/postman-clip-art-202406.jpg"/>
          <p:cNvPicPr>
            <a:picLocks noChangeAspect="1" noChangeArrowheads="1"/>
          </p:cNvPicPr>
          <p:nvPr/>
        </p:nvPicPr>
        <p:blipFill>
          <a:blip r:embed="rId2"/>
          <a:srcRect r="9736"/>
          <a:stretch>
            <a:fillRect/>
          </a:stretch>
        </p:blipFill>
        <p:spPr bwMode="auto">
          <a:xfrm>
            <a:off x="533400" y="345332"/>
            <a:ext cx="3810000" cy="5674468"/>
          </a:xfrm>
          <a:prstGeom prst="rect">
            <a:avLst/>
          </a:prstGeom>
          <a:noFill/>
        </p:spPr>
      </p:pic>
      <p:pic>
        <p:nvPicPr>
          <p:cNvPr id="23556" name="Picture 4" descr="http://opt36.ru/wp-content/uploads/2017/02/10375703.jpg"/>
          <p:cNvPicPr>
            <a:picLocks noChangeAspect="1" noChangeArrowheads="1"/>
          </p:cNvPicPr>
          <p:nvPr/>
        </p:nvPicPr>
        <p:blipFill>
          <a:blip r:embed="rId3"/>
          <a:srcRect l="16000" r="17333"/>
          <a:stretch>
            <a:fillRect/>
          </a:stretch>
        </p:blipFill>
        <p:spPr bwMode="auto">
          <a:xfrm>
            <a:off x="4953000" y="38100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mirmarok.ru/edimg/0MF/13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819316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retropost.ru/i/wishes/127l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4762500" cy="3314700"/>
          </a:xfrm>
          <a:prstGeom prst="rect">
            <a:avLst/>
          </a:prstGeom>
          <a:noFill/>
        </p:spPr>
      </p:pic>
      <p:pic>
        <p:nvPicPr>
          <p:cNvPr id="26630" name="Picture 6" descr="http://dic.academic.ru/pictures/wiki/files/82/Russia-stamp1274tiger-sn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33800"/>
            <a:ext cx="3438169" cy="25717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b17.ru/foto/uploaded/cdd5065399b8291ff0bfe87be77386a1.jpg"/>
          <p:cNvPicPr>
            <a:picLocks noChangeAspect="1" noChangeArrowheads="1"/>
          </p:cNvPicPr>
          <p:nvPr/>
        </p:nvPicPr>
        <p:blipFill>
          <a:blip r:embed="rId2"/>
          <a:srcRect t="11200" b="10400"/>
          <a:stretch>
            <a:fillRect/>
          </a:stretch>
        </p:blipFill>
        <p:spPr bwMode="auto">
          <a:xfrm>
            <a:off x="381000" y="1524000"/>
            <a:ext cx="4200525" cy="3260606"/>
          </a:xfrm>
          <a:prstGeom prst="rect">
            <a:avLst/>
          </a:prstGeom>
          <a:noFill/>
        </p:spPr>
      </p:pic>
      <p:pic>
        <p:nvPicPr>
          <p:cNvPr id="27652" name="Picture 4" descr="http://youreng.ru/wp-content/uploads/2014/03/1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162123" cy="35242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itgenshop.ru/Upload/Photo/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522735" cy="53244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a.papirus.com.ua/img/catalog/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4762500" cy="4762500"/>
          </a:xfrm>
          <a:prstGeom prst="rect">
            <a:avLst/>
          </a:prstGeom>
          <a:noFill/>
        </p:spPr>
      </p:pic>
      <p:pic>
        <p:nvPicPr>
          <p:cNvPr id="29700" name="Picture 4" descr="http://www.alisonzarrella.com/wp-content/uploads/2012/05/blue-penc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352800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428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Times New Roman</vt:lpstr>
      <vt:lpstr>Натуральные материалы</vt:lpstr>
      <vt:lpstr> At the Post office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office</dc:title>
  <dc:creator>User</dc:creator>
  <cp:lastModifiedBy>USER</cp:lastModifiedBy>
  <cp:revision>15</cp:revision>
  <dcterms:created xsi:type="dcterms:W3CDTF">2017-03-14T17:41:30Z</dcterms:created>
  <dcterms:modified xsi:type="dcterms:W3CDTF">2025-01-30T16:27:22Z</dcterms:modified>
</cp:coreProperties>
</file>