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292" r:id="rId3"/>
    <p:sldId id="293" r:id="rId4"/>
    <p:sldId id="294" r:id="rId5"/>
    <p:sldId id="295" r:id="rId6"/>
    <p:sldId id="296" r:id="rId7"/>
    <p:sldId id="297" r:id="rId8"/>
    <p:sldId id="266" r:id="rId9"/>
    <p:sldId id="298" r:id="rId10"/>
    <p:sldId id="299" r:id="rId11"/>
    <p:sldId id="300" r:id="rId12"/>
    <p:sldId id="301" r:id="rId13"/>
    <p:sldId id="274" r:id="rId14"/>
    <p:sldId id="302" r:id="rId15"/>
    <p:sldId id="303" r:id="rId16"/>
    <p:sldId id="275" r:id="rId17"/>
    <p:sldId id="304" r:id="rId18"/>
    <p:sldId id="305" r:id="rId19"/>
    <p:sldId id="276" r:id="rId20"/>
    <p:sldId id="306" r:id="rId21"/>
    <p:sldId id="307" r:id="rId22"/>
    <p:sldId id="277" r:id="rId23"/>
    <p:sldId id="308" r:id="rId24"/>
    <p:sldId id="309" r:id="rId25"/>
    <p:sldId id="278" r:id="rId26"/>
    <p:sldId id="310" r:id="rId27"/>
    <p:sldId id="311" r:id="rId28"/>
    <p:sldId id="279" r:id="rId29"/>
    <p:sldId id="312" r:id="rId30"/>
    <p:sldId id="313" r:id="rId31"/>
    <p:sldId id="280" r:id="rId32"/>
    <p:sldId id="314" r:id="rId33"/>
    <p:sldId id="315" r:id="rId34"/>
    <p:sldId id="281" r:id="rId35"/>
    <p:sldId id="316" r:id="rId36"/>
    <p:sldId id="317" r:id="rId37"/>
    <p:sldId id="318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FD"/>
    <a:srgbClr val="FAF8D2"/>
    <a:srgbClr val="FCFCD0"/>
    <a:srgbClr val="FBFFCD"/>
    <a:srgbClr val="DFF1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66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F23E-E3D1-40D5-9240-572DDE84889F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A429-4A22-4717-B5CD-2FDA76843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a0ce691f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a0ce691f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a0ce691f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a0ce691f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a0ce691f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a0ce691f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a0ce691f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a0ce691f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a0ce691f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a0ce691f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a0ce691fa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a0ce691fa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a0ce691fa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a0ce691fa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a0ce691f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a0ce691f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92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6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7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4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3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1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7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81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00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9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1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2797-1570-4722-BE21-904A3B5069A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AD92-16A4-49FA-93BB-F6B5F2BA1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11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hovelapp.io/wp-content/uploads/2019/05/Student-studying-effectively-with-good-study-method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00">
            <a:off x="5282232" y="4241316"/>
            <a:ext cx="3597240" cy="254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9a6768ac1bf6542ce29636a33fbebd39612da568-986347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502">
            <a:off x="300998" y="237698"/>
            <a:ext cx="3477084" cy="231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2f0433b9c1a22fc7597d84bae16187e89e9b16b5-915287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222">
            <a:off x="1246269" y="2036134"/>
            <a:ext cx="3390994" cy="225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889abc1fa589879545c325bb6cd781617c90b373-10704821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228">
            <a:off x="4645405" y="1556800"/>
            <a:ext cx="4151514" cy="285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100datingfree.com/wp-content/uploads/2022/03/Ryersonpastexam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6" t="20952" r="1471" b="3048"/>
          <a:stretch/>
        </p:blipFill>
        <p:spPr bwMode="auto">
          <a:xfrm rot="21109750">
            <a:off x="789443" y="4028214"/>
            <a:ext cx="4232698" cy="252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xtreme_outdoor_sports__5184x3275___v1222x5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40630">
            <a:off x="4252289" y="-10491"/>
            <a:ext cx="4724866" cy="2242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18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800604" y="282223"/>
            <a:ext cx="331000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stress-stressful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anxiety- anxious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excitement- exciting/-</a:t>
            </a:r>
            <a:r>
              <a:rPr lang="en-US" sz="2400" b="1" dirty="0" err="1" smtClean="0"/>
              <a:t>ed</a:t>
            </a:r>
            <a:endParaRPr lang="en-US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anger-angry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fear- fearless/fearful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surprise-surprising/-</a:t>
            </a:r>
            <a:r>
              <a:rPr lang="en-US" sz="2400" b="1" dirty="0" err="1" smtClean="0"/>
              <a:t>ed</a:t>
            </a:r>
            <a:endParaRPr lang="en-US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safety-safe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-1" y="948267"/>
            <a:ext cx="7540979" cy="39962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70222" y="2348090"/>
            <a:ext cx="150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LEARNING</a:t>
            </a:r>
          </a:p>
          <a:p>
            <a:pPr algn="ctr"/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25422" y="1016000"/>
            <a:ext cx="1135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ORGANISE</a:t>
            </a:r>
            <a:endParaRPr lang="ru-RU" sz="1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2978" y="1253067"/>
            <a:ext cx="9222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PATIENT</a:t>
            </a:r>
            <a:endParaRPr lang="ru-RU" sz="1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41244" y="1704622"/>
            <a:ext cx="11641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COMPLETE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0355" y="4199466"/>
            <a:ext cx="636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ABLE</a:t>
            </a:r>
            <a:endParaRPr lang="ru-RU" sz="1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60534" y="3318933"/>
            <a:ext cx="1067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SATISFIED</a:t>
            </a:r>
            <a:endParaRPr lang="ru-RU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4445" y="3860800"/>
            <a:ext cx="6211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</a:t>
            </a:r>
            <a:endParaRPr lang="ru-RU" sz="17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0533" y="4470400"/>
            <a:ext cx="12652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MOTIVATED</a:t>
            </a:r>
            <a:endParaRPr lang="ru-RU" sz="17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232400" y="2274710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277556" y="3268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-1" y="948267"/>
            <a:ext cx="7540979" cy="39962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70222" y="2348090"/>
            <a:ext cx="150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LEARNING</a:t>
            </a:r>
          </a:p>
          <a:p>
            <a:pPr algn="ctr"/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25422" y="1016000"/>
            <a:ext cx="1135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ORGANISE</a:t>
            </a:r>
            <a:endParaRPr lang="ru-RU" sz="1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2978" y="1253067"/>
            <a:ext cx="9222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PATIENT</a:t>
            </a:r>
            <a:endParaRPr lang="ru-RU" sz="1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41244" y="1704622"/>
            <a:ext cx="11641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COMPLETE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0355" y="4199466"/>
            <a:ext cx="636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ABLE</a:t>
            </a:r>
            <a:endParaRPr lang="ru-RU" sz="1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60534" y="3318933"/>
            <a:ext cx="1067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SATISFIED</a:t>
            </a:r>
            <a:endParaRPr lang="ru-RU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4445" y="3860800"/>
            <a:ext cx="6211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</a:t>
            </a:r>
            <a:endParaRPr lang="ru-RU" sz="17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0533" y="4470400"/>
            <a:ext cx="12652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MOTIVATED</a:t>
            </a:r>
            <a:endParaRPr lang="ru-RU" sz="17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232400" y="2274710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277556" y="3268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56356" y="5215467"/>
            <a:ext cx="7755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safe - unsafe 			able - unable</a:t>
            </a:r>
          </a:p>
          <a:p>
            <a:r>
              <a:rPr lang="en-US" sz="2000" b="1" dirty="0" err="1" smtClean="0"/>
              <a:t>organise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disorganise</a:t>
            </a:r>
            <a:r>
              <a:rPr lang="en-US" sz="2000" b="1" dirty="0" smtClean="0"/>
              <a:t>		 motivated - unmotivated</a:t>
            </a:r>
          </a:p>
          <a:p>
            <a:r>
              <a:rPr lang="en-US" sz="2000" b="1" dirty="0" smtClean="0"/>
              <a:t>patient – impatient		 satisfied - dissatisfied</a:t>
            </a:r>
          </a:p>
          <a:p>
            <a:r>
              <a:rPr lang="en-US" sz="2000" b="1" dirty="0" smtClean="0"/>
              <a:t>complete - incomplete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precautions should be taken while doing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https://top-fon.com/uploads/posts/2023-01/1675195498_top-fon-com-p-minus-dlya-fona-prezentatsii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1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3684" y="14986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precautions should be taken while doing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911860"/>
            <a:ext cx="1197944" cy="70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449824" y="1978003"/>
            <a:ext cx="1819656" cy="1213253"/>
          </a:xfrm>
          <a:prstGeom prst="wedgeRectCallout">
            <a:avLst>
              <a:gd name="adj1" fmla="val -44743"/>
              <a:gd name="adj2" fmla="val 64598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people who do extreme sports should use suitable protective equipment.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https://top-fon.com/uploads/posts/2023-01/1675195498_top-fon-com-p-minus-dlya-fona-prezentatsii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75" y="3818580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9008" y="3817990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876" y="4257977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3684" y="14986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precautions should be taken while doing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911860"/>
            <a:ext cx="1197944" cy="70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449824" y="1978003"/>
            <a:ext cx="1819656" cy="1213253"/>
          </a:xfrm>
          <a:prstGeom prst="wedgeRectCallout">
            <a:avLst>
              <a:gd name="adj1" fmla="val -44743"/>
              <a:gd name="adj2" fmla="val 64598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people who do extreme sports should use suitable protective equipment.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https://top-fon.com/uploads/posts/2023-01/1675195498_top-fon-com-p-minus-dlya-fona-prezentatsii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75" y="3818580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9008" y="3817990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876" y="4257977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1677895335_bogatyr-club-p-galochka-simvol-foni-instagram-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3922" y="3737255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1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Russian teenagers like taking part in risky sports? Why?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Russian teenagers like taking part in risky sports? Why?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13" y="843714"/>
            <a:ext cx="1197944" cy="63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12664" y="1598213"/>
            <a:ext cx="2112264" cy="2050244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Definitely,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teenagers like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in risky sports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can to get excitement. Doing extreme sports, they feel alive and get a rush that they don’t experience in everyday life.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Russian teenagers like taking part in risky sports? Why?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13" y="843714"/>
            <a:ext cx="1197944" cy="63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12664" y="1598213"/>
            <a:ext cx="2112264" cy="2050244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Definitely,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teenagers like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in risky sports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to get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excitement. Doing extreme sports, they feel alive and get a rush that they don’t experience in everyday life.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677895335_bogatyr-club-p-galochka-simvol-foni-instagram-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2634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83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attitudes to extreme sports changed in recent years?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hovelapp.io/wp-content/uploads/2019/05/Student-studying-effectively-with-good-study-method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00">
            <a:off x="5282232" y="4241316"/>
            <a:ext cx="3597240" cy="254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9a6768ac1bf6542ce29636a33fbebd39612da568-986347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502">
            <a:off x="300998" y="237698"/>
            <a:ext cx="3477084" cy="231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2f0433b9c1a22fc7597d84bae16187e89e9b16b5-915287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222">
            <a:off x="1246269" y="2036134"/>
            <a:ext cx="3390994" cy="225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889abc1fa589879545c325bb6cd781617c90b373-10704821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228">
            <a:off x="4645405" y="1556800"/>
            <a:ext cx="4151514" cy="285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100datingfree.com/wp-content/uploads/2022/03/Ryersonpastexam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6" t="20952" r="1471" b="3048"/>
          <a:stretch/>
        </p:blipFill>
        <p:spPr bwMode="auto">
          <a:xfrm rot="21109750">
            <a:off x="789443" y="4028214"/>
            <a:ext cx="4232698" cy="252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xtreme_outdoor_sports__5184x3275___v1222x5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40630">
            <a:off x="4252289" y="-10491"/>
            <a:ext cx="4724866" cy="2242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112" y="2627193"/>
            <a:ext cx="764957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Ready to go Extreme?</a:t>
            </a:r>
            <a:endParaRPr lang="ru-RU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8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attitudes to extreme sports changed in recent years?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13" y="843714"/>
            <a:ext cx="1197944" cy="63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31249" y="1826011"/>
            <a:ext cx="2112264" cy="1691919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that today people are more likely to try extreme sports. Such sports become more popular because of media.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attitudes to extreme sports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recent years?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13" y="843714"/>
            <a:ext cx="1197944" cy="63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31249" y="1826011"/>
            <a:ext cx="2112264" cy="1691919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that today people are more likely to try extreme sports. Such sports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popular because of media.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677895335_bogatyr-club-p-galochka-simvol-foni-instagram-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2634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extreme sports are more popular among men or women?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extreme sports are more popular among men or women?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946366"/>
            <a:ext cx="1297076" cy="66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extreme sports are more popular among men because they are more stronger and braver than women.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" y="1508459"/>
            <a:ext cx="4136931" cy="23270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la.com/wp-content/uploads/2016/02/pattern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181" y="1516115"/>
            <a:ext cx="4171931" cy="234671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i?id=ed4a132f150719be0d6fa1c8675c41f92b29ec1a-10115068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916432"/>
            <a:ext cx="1326952" cy="69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1362331" y="1978003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extreme sports are more popular among men or women?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ed4a132f150719be0d6fa1c8675c41f92b29ec1a-1011506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946366"/>
            <a:ext cx="1297076" cy="66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extreme sports are more popular among men because they are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stronger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braver than women.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677895335_bogatyr-club-p-galochka-simvol-foni-instagram-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2634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people do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do extreme sports to challenge </a:t>
            </a:r>
            <a:r>
              <a:rPr lang="en-GB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themself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want to test their limits, become stronger and more self-confident.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people do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do extreme sports to challenge </a:t>
            </a:r>
            <a:r>
              <a:rPr lang="en-GB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themself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want to test their limits, become stronger and more self-confident.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people do extreme sports?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677895335_bogatyr-club-p-galochka-simvol-foni-instagram-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2634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would you like to try?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water sports. That’s why in future I will try diving and surfing.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would you like to try?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2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2012"/>
            <a:ext cx="912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your associations with the word “extreme”?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3772" y="5773003"/>
            <a:ext cx="8884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kinds of extreme situations can you face in your lives?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82222" y="880533"/>
            <a:ext cx="383822" cy="467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59200" y="2393245"/>
            <a:ext cx="2393244" cy="1185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EXTREME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6324" y="2601494"/>
            <a:ext cx="498787" cy="745661"/>
          </a:xfrm>
          <a:prstGeom prst="rect">
            <a:avLst/>
          </a:prstGeom>
        </p:spPr>
      </p:pic>
      <p:pic>
        <p:nvPicPr>
          <p:cNvPr id="18" name="Рисунок 17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657" y="4289182"/>
            <a:ext cx="498787" cy="745661"/>
          </a:xfrm>
          <a:prstGeom prst="rect">
            <a:avLst/>
          </a:prstGeom>
        </p:spPr>
      </p:pic>
      <p:pic>
        <p:nvPicPr>
          <p:cNvPr id="19" name="Рисунок 18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036" y="4407716"/>
            <a:ext cx="498787" cy="745661"/>
          </a:xfrm>
          <a:prstGeom prst="rect">
            <a:avLst/>
          </a:prstGeom>
        </p:spPr>
      </p:pic>
      <p:pic>
        <p:nvPicPr>
          <p:cNvPr id="20" name="Рисунок 19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501" y="3577982"/>
            <a:ext cx="498787" cy="745661"/>
          </a:xfrm>
          <a:prstGeom prst="rect">
            <a:avLst/>
          </a:prstGeom>
        </p:spPr>
      </p:pic>
      <p:pic>
        <p:nvPicPr>
          <p:cNvPr id="21" name="Рисунок 20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8190" y="1291981"/>
            <a:ext cx="498787" cy="745661"/>
          </a:xfrm>
          <a:prstGeom prst="rect">
            <a:avLst/>
          </a:prstGeom>
        </p:spPr>
      </p:pic>
      <p:pic>
        <p:nvPicPr>
          <p:cNvPr id="22" name="Рисунок 21" descr="pngimg.com - question_mark_PNG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91" y="1658871"/>
            <a:ext cx="498787" cy="74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sports. That’s why in future I will try diving and surfing.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try?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677895335_bogatyr-club-p-galochka-simvol-foni-instagram-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2634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do you and your friends like to watch?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7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watch bungee jumping and skydiving. At first people overcome a great fear of height and then feel freedom to do different tricks in the air.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do you and your friends like to watch?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27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watch bungee jumping and skydiving. At first people overcome a great fear of height and then feel freedom to do different tricks in the air.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extreme sports do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and your friends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to watch?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677895335_bogatyr-club-p-galochka-simvol-foni-instagram-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0057" y="3917877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7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tried a dangerous sport? Which one?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never tried dangerous sports. I’m a cautious person and I not involved in any extreme activities.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tried a dangerous sport? Which one?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0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5174338" y="662448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11014" y="2015154"/>
            <a:ext cx="2112264" cy="1438397"/>
          </a:xfrm>
          <a:prstGeom prst="wedgeRectCallout">
            <a:avLst>
              <a:gd name="adj1" fmla="val -42903"/>
              <a:gd name="adj2" fmla="val 61664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never tried dangerous sports. I’m a cautious person and </a:t>
            </a:r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not involved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any extreme activities.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kartinkin.net/uploads/posts/2021-03/1616039961_16-p-fon-dlya-knopki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6" y="3928035"/>
            <a:ext cx="1301351" cy="7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113" y="3904169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77" y="4343656"/>
            <a:ext cx="102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6" descr="https://thumbs.dreamstime.com/z/%D0%BF%D1%80%D0%B5-%D0%BF%D0%BE%D1%81%D1%8B-%D0%BA%D0%B0-%D1%81%D1%80%D0%B5-%D1%81%D1%82%D0%B2-%D0%BC%D0%B0%D1%81%D1%81%D0%BE%D0%B2%D0%BE%D0%B9-%D0%B8%D0%BD%D1%84%D0%BE%D1%80%D0%BC%D0%B0%D1%86%D0%B8%D0%B8-%D0%B1%D0%B5%D0%B7%D1%88%D0%BE%D0%B2%D0%BD%D0%B0%D1%8F-34668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originals/83/81/83/838183e193f75212b4195679ddbe69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0" b="14435"/>
          <a:stretch/>
        </p:blipFill>
        <p:spPr bwMode="auto">
          <a:xfrm>
            <a:off x="920656" y="631629"/>
            <a:ext cx="2355758" cy="41438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90" y="842498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292523" y="2166216"/>
            <a:ext cx="1687192" cy="1028460"/>
          </a:xfrm>
          <a:prstGeom prst="wedgeRectCallout">
            <a:avLst>
              <a:gd name="adj1" fmla="val -50773"/>
              <a:gd name="adj2" fmla="val 68367"/>
            </a:avLst>
          </a:prstGeom>
          <a:solidFill>
            <a:srgbClr val="DF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tried a dangerous sport? Which one?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 descr="Телеграмм картинка в картинк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2" y="842497"/>
            <a:ext cx="1556057" cy="8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677895335_bogatyr-club-p-galochka-simvol-foni-instagram-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2635" y="4335566"/>
            <a:ext cx="399195" cy="399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0" y="688624"/>
            <a:ext cx="9144000" cy="4605866"/>
          </a:xfrm>
          <a:prstGeom prst="ellipse">
            <a:avLst/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-1" y="948267"/>
            <a:ext cx="7540979" cy="39962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70222" y="2348090"/>
            <a:ext cx="150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LEARNING</a:t>
            </a:r>
          </a:p>
          <a:p>
            <a:pPr algn="ctr"/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25422" y="1016000"/>
            <a:ext cx="1135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ORGANISE</a:t>
            </a:r>
            <a:endParaRPr lang="ru-RU" sz="1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2978" y="1253067"/>
            <a:ext cx="9222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PATIENT</a:t>
            </a:r>
            <a:endParaRPr lang="ru-RU" sz="1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41244" y="1704622"/>
            <a:ext cx="11641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COMPLETE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0355" y="4199466"/>
            <a:ext cx="636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ABLE</a:t>
            </a:r>
            <a:endParaRPr lang="ru-RU" sz="1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60534" y="3318933"/>
            <a:ext cx="1067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SATISFIED</a:t>
            </a:r>
            <a:endParaRPr lang="ru-RU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4445" y="3860800"/>
            <a:ext cx="6211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</a:t>
            </a:r>
            <a:endParaRPr lang="ru-RU" sz="17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0533" y="4470400"/>
            <a:ext cx="12652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MOTIVATED</a:t>
            </a:r>
            <a:endParaRPr lang="ru-RU" sz="17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232400" y="2274710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277556" y="3268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620000" y="2415822"/>
            <a:ext cx="1380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GROWTH</a:t>
            </a:r>
          </a:p>
          <a:p>
            <a:pPr algn="ctr"/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6773333" y="1975555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044267" y="3307644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15227" y="1185334"/>
            <a:ext cx="12442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AMBITIOUS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GOALS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18400" y="1727200"/>
            <a:ext cx="10374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HIGHER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PURPOSE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29778" y="4052711"/>
            <a:ext cx="15626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DEVELOPMENT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5467" y="4741333"/>
            <a:ext cx="15007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SELF-GROWTH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6134" y="3544711"/>
            <a:ext cx="10956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MEANING</a:t>
            </a:r>
            <a:endParaRPr lang="ru-RU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580075"/>
            <a:ext cx="6745500" cy="322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 2 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13"/>
          <p:cNvSpPr txBox="1"/>
          <p:nvPr/>
        </p:nvSpPr>
        <p:spPr>
          <a:xfrm>
            <a:off x="7160187" y="1189064"/>
            <a:ext cx="1474447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ce-climbing_product-page-hero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8" name="Рисунок 7" descr="adventure-sports-insu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1105" y="4049185"/>
            <a:ext cx="3097389" cy="206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211829"/>
            <a:ext cx="6745500" cy="383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 2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6" name="Google Shape;66;p14"/>
          <p:cNvSpPr txBox="1"/>
          <p:nvPr/>
        </p:nvSpPr>
        <p:spPr>
          <a:xfrm>
            <a:off x="7155011" y="1209161"/>
            <a:ext cx="1556909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815225" y="1863300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9" name="Рисунок 8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571" y="4088437"/>
            <a:ext cx="3291895" cy="2097440"/>
          </a:xfrm>
          <a:prstGeom prst="rect">
            <a:avLst/>
          </a:prstGeom>
        </p:spPr>
      </p:pic>
      <p:pic>
        <p:nvPicPr>
          <p:cNvPr id="10" name="Рисунок 9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7836" y="4079328"/>
            <a:ext cx="3180755" cy="212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44" y="180622"/>
            <a:ext cx="6340582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 the text with the appropriate grammar.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3823" y="787400"/>
          <a:ext cx="8229600" cy="5958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524978"/>
                <a:gridCol w="1704622"/>
              </a:tblGrid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“Extreme” refers to something that is beyond the usual or reasonable limits and often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_______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 level of danger or risk. It can be used to describe things like sports, weather, or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behaviour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The word “extreme”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_______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describe situations or conditions that are intense, severe, or dangerous. For example, extreme weather conditions, such as hurricanes or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_________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are those that are particularly severe and can cause significant damage.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When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_______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physical activities, “extreme” means that they are challenging or dangerous. For instance, extreme sports, such as skydiving or base jumping, are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that involve high levels of risk and require specialized skills and equipment.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When used to describe emotions or attitudes, extreme means that they are intense or exaggerated. For example, extreme anger or fear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______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by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intense feelings that are difficult to control.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0" marR="635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IMPLY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TORNADO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 2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76" name="Google Shape;76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7" name="Google Shape;77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" name="Google Shape;78;p15"/>
          <p:cNvSpPr txBox="1"/>
          <p:nvPr/>
        </p:nvSpPr>
        <p:spPr>
          <a:xfrm>
            <a:off x="7124281" y="1259402"/>
            <a:ext cx="1567543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97230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12" name="Рисунок 11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885" y="4049185"/>
            <a:ext cx="3150609" cy="210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0" y="231926"/>
            <a:ext cx="6745500" cy="367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89" name="Google Shape;89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0" name="Google Shape;90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1" name="Google Shape;91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2" name="Google Shape;92;p16"/>
          <p:cNvSpPr txBox="1"/>
          <p:nvPr/>
        </p:nvSpPr>
        <p:spPr>
          <a:xfrm>
            <a:off x="7094137" y="1239305"/>
            <a:ext cx="1617784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057179" y="3198693"/>
            <a:ext cx="1645800" cy="45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and disadvantages (photo 1)</a:t>
            </a:r>
            <a:endParaRPr sz="17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14" name="Рисунок 13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885" y="4049185"/>
            <a:ext cx="3150609" cy="210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3" name="Google Shape;103;p17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04" name="Google Shape;104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31334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8" name="Google Shape;108;p17"/>
          <p:cNvSpPr txBox="1"/>
          <p:nvPr/>
        </p:nvSpPr>
        <p:spPr>
          <a:xfrm>
            <a:off x="7063991" y="1259403"/>
            <a:ext cx="1647929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825273" y="1953854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 dirty="0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7047130" y="3208742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1)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082882" y="3937268"/>
            <a:ext cx="1645800" cy="45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and disadvantages (photo 2)</a:t>
            </a:r>
            <a:endParaRPr sz="17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16" name="Рисунок 15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2957" y="4049185"/>
            <a:ext cx="3135537" cy="209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31334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3794667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6" name="Google Shape;126;p18"/>
          <p:cNvSpPr txBox="1"/>
          <p:nvPr/>
        </p:nvSpPr>
        <p:spPr>
          <a:xfrm>
            <a:off x="7124866" y="1259403"/>
            <a:ext cx="1627248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7047130" y="3228838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1)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7123075" y="3836784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2)</a:t>
            </a:r>
            <a:endParaRPr sz="1700" b="1">
              <a:solidFill>
                <a:schemeClr val="dk2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045625" y="4620651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 on the subject</a:t>
            </a:r>
            <a:endParaRPr sz="1900" b="1">
              <a:solidFill>
                <a:srgbClr val="FF0000"/>
              </a:solidFill>
            </a:endParaRPr>
          </a:p>
        </p:txBody>
      </p:sp>
      <p:pic>
        <p:nvPicPr>
          <p:cNvPr id="17" name="Рисунок 16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18" name="Рисунок 17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2811" y="4049184"/>
            <a:ext cx="3165683" cy="211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p19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0" name="Google Shape;140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31334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3794667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45251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6" name="Google Shape;146;p19"/>
          <p:cNvSpPr txBox="1"/>
          <p:nvPr/>
        </p:nvSpPr>
        <p:spPr>
          <a:xfrm>
            <a:off x="7185155" y="1249354"/>
            <a:ext cx="1546861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077275" y="3228838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1)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092930" y="3907123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2)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045625" y="4617851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 on the subject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958978" y="5251741"/>
            <a:ext cx="1933800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prefer/would prefer/ like…. and why</a:t>
            </a:r>
            <a:endParaRPr sz="18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20" name="Рисунок 19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885" y="4049185"/>
            <a:ext cx="3150609" cy="210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3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3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rPr lang="ru" sz="13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ru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p20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61" name="Google Shape;161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2" name="Google Shape;162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3" name="Google Shape;163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31334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5" name="Google Shape;165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3794667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6" name="Google Shape;166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45251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51861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8" name="Google Shape;168;p20"/>
          <p:cNvSpPr txBox="1"/>
          <p:nvPr/>
        </p:nvSpPr>
        <p:spPr>
          <a:xfrm>
            <a:off x="7205252" y="1239306"/>
            <a:ext cx="1546861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7077275" y="3148451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1)</a:t>
            </a:r>
            <a:endParaRPr sz="1700" b="1">
              <a:solidFill>
                <a:schemeClr val="dk2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7123075" y="3836784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2)</a:t>
            </a:r>
            <a:endParaRPr sz="1700" b="1">
              <a:solidFill>
                <a:schemeClr val="dk2"/>
              </a:solidFill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7045625" y="4617851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 on the subject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6979075" y="5191451"/>
            <a:ext cx="1933800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prefer/would prefer/ like…. and why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7249825" y="6009267"/>
            <a:ext cx="1392300" cy="3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Closing remark</a:t>
            </a:r>
            <a:endParaRPr sz="1900" b="1">
              <a:solidFill>
                <a:srgbClr val="FF0000"/>
              </a:solidFill>
            </a:endParaRPr>
          </a:p>
        </p:txBody>
      </p:sp>
      <p:pic>
        <p:nvPicPr>
          <p:cNvPr id="21" name="Рисунок 20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22" name="Рисунок 21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2811" y="4049184"/>
            <a:ext cx="3165683" cy="211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53450" y="81200"/>
            <a:ext cx="67455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Task 4. Imagine that you and your friend are doing a school project “Extreme activities”. You have found some illustrations and want to share the news. Leave a voice message to your friend. In 2.5 minutes be ready to: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explain the choice of the illustrations for the project by briefly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describing them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and noting</a:t>
            </a:r>
            <a:b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mention the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(1–2) of the two extreme activities;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-   	express your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on the subject of the project – which of the extreme activities presented in the pictures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you’d prefer and why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You will speak for not more than 3 minutes (12–15 sentences). You have to talk continuously.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  			</a:t>
            </a:r>
            <a:r>
              <a:rPr lang="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 2</a:t>
            </a:r>
            <a: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3" name="Google Shape;183;p21"/>
          <p:cNvGraphicFramePr/>
          <p:nvPr/>
        </p:nvGraphicFramePr>
        <p:xfrm>
          <a:off x="6756239" y="985300"/>
          <a:ext cx="2287875" cy="555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7875"/>
              </a:tblGrid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84" name="Google Shape;184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0475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5" name="Google Shape;185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17428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6" name="Google Shape;186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2438116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8951" y="31334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8" name="Google Shape;188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3794667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9" name="Google Shape;189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45251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5186100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1" name="Google Shape;191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97826" y="5916834"/>
            <a:ext cx="2204701" cy="581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" name="Google Shape;192;p21"/>
          <p:cNvSpPr txBox="1"/>
          <p:nvPr/>
        </p:nvSpPr>
        <p:spPr>
          <a:xfrm>
            <a:off x="7144963" y="1219210"/>
            <a:ext cx="1566958" cy="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6815225" y="1873467"/>
            <a:ext cx="2169900" cy="2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description of the photos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6993450" y="2565567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Noting the difference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7067226" y="3228838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1)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7133123" y="3897074"/>
            <a:ext cx="1645800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Advantages and disadvantages (photo 2)</a:t>
            </a:r>
            <a:endParaRPr sz="1700" b="1" dirty="0">
              <a:solidFill>
                <a:schemeClr val="dk2"/>
              </a:solidFill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7045625" y="4617851"/>
            <a:ext cx="1709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 on the subject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979075" y="5191451"/>
            <a:ext cx="1933800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prefer/would prefer/ like…. and why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7249825" y="6009267"/>
            <a:ext cx="1392300" cy="3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Closing remark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756150" y="473833"/>
            <a:ext cx="2287800" cy="459600"/>
          </a:xfrm>
          <a:prstGeom prst="trapezoid">
            <a:avLst>
              <a:gd name="adj" fmla="val 25000"/>
            </a:avLst>
          </a:prstGeom>
          <a:solidFill>
            <a:srgbClr val="C3775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7225350" y="473833"/>
            <a:ext cx="1621800" cy="40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done!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" name="Рисунок 23" descr="ice-climbing_product-page-hero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11" y="4058293"/>
            <a:ext cx="3291895" cy="2097440"/>
          </a:xfrm>
          <a:prstGeom prst="rect">
            <a:avLst/>
          </a:prstGeom>
        </p:spPr>
      </p:pic>
      <p:pic>
        <p:nvPicPr>
          <p:cNvPr id="25" name="Рисунок 24" descr="adventure-sports-insu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885" y="4049185"/>
            <a:ext cx="3150609" cy="210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0" y="688624"/>
            <a:ext cx="9144000" cy="4605866"/>
          </a:xfrm>
          <a:prstGeom prst="ellipse">
            <a:avLst/>
          </a:prstGeom>
          <a:solidFill>
            <a:srgbClr val="CF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-1" y="948267"/>
            <a:ext cx="7540979" cy="39962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70222" y="2348090"/>
            <a:ext cx="150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LEARNING</a:t>
            </a:r>
          </a:p>
          <a:p>
            <a:pPr algn="ctr"/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25422" y="1016000"/>
            <a:ext cx="1135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ORGANISE</a:t>
            </a:r>
            <a:endParaRPr lang="ru-RU" sz="1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2978" y="1253067"/>
            <a:ext cx="9222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PATIENT</a:t>
            </a:r>
            <a:endParaRPr lang="ru-RU" sz="1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41244" y="1704622"/>
            <a:ext cx="11641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COMPLETE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0355" y="4199466"/>
            <a:ext cx="636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ABLE</a:t>
            </a:r>
            <a:endParaRPr lang="ru-RU" sz="1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60534" y="3318933"/>
            <a:ext cx="1067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SATISFIED</a:t>
            </a:r>
            <a:endParaRPr lang="ru-RU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4445" y="3860800"/>
            <a:ext cx="6211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</a:t>
            </a:r>
            <a:endParaRPr lang="ru-RU" sz="17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0533" y="4470400"/>
            <a:ext cx="12652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MOTIVATED</a:t>
            </a:r>
            <a:endParaRPr lang="ru-RU" sz="17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232400" y="2274710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277556" y="3268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773333" y="1975555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044267" y="3307644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15227" y="1185334"/>
            <a:ext cx="12442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AMBITIOUS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GOALS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18400" y="1727200"/>
            <a:ext cx="10374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HIGHER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PURPOSE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29778" y="4052711"/>
            <a:ext cx="15626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DEVELOPMENT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5467" y="4741333"/>
            <a:ext cx="15007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SELF-GROWTH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6134" y="3544711"/>
            <a:ext cx="10956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MEANING</a:t>
            </a:r>
            <a:endParaRPr lang="ru-RU" sz="1700" b="1" dirty="0">
              <a:solidFill>
                <a:srgbClr val="FF0000"/>
              </a:solidFill>
            </a:endParaRPr>
          </a:p>
        </p:txBody>
      </p:sp>
      <p:pic>
        <p:nvPicPr>
          <p:cNvPr id="45" name="Рисунок 44" descr="Emoticon-PNG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651" y="2242369"/>
            <a:ext cx="2131349" cy="133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hovelapp.io/wp-content/uploads/2019/05/Student-studying-effectively-with-good-study-method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00">
            <a:off x="5282232" y="4241316"/>
            <a:ext cx="3597240" cy="254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9a6768ac1bf6542ce29636a33fbebd39612da568-986347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502">
            <a:off x="300998" y="237698"/>
            <a:ext cx="3477084" cy="231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2f0433b9c1a22fc7597d84bae16187e89e9b16b5-915287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222">
            <a:off x="1246269" y="2036134"/>
            <a:ext cx="3390994" cy="225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889abc1fa589879545c325bb6cd781617c90b373-10704821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228">
            <a:off x="4645405" y="1556800"/>
            <a:ext cx="4151514" cy="285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100datingfree.com/wp-content/uploads/2022/03/Ryersonpastexam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6" t="20952" r="1471" b="3048"/>
          <a:stretch/>
        </p:blipFill>
        <p:spPr bwMode="auto">
          <a:xfrm rot="21109750">
            <a:off x="789443" y="4028214"/>
            <a:ext cx="4232698" cy="252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xtreme_outdoor_sports__5184x3275___v1222x5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40630">
            <a:off x="4252289" y="-10491"/>
            <a:ext cx="4724866" cy="2242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112" y="2627193"/>
            <a:ext cx="764957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Ready to go Extreme?</a:t>
            </a:r>
            <a:endParaRPr lang="ru-RU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8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44" y="180622"/>
            <a:ext cx="6340582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 the text with the appropriate grammar.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3823" y="787400"/>
          <a:ext cx="8229600" cy="5958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524978"/>
                <a:gridCol w="1704622"/>
              </a:tblGrid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“Extreme” refers to something that is beyond the usual or reasonable limits and often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implies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 level of danger or risk. It can be used to describe things like sports, weather, or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behaviour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The word “extreme”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used</a:t>
                      </a:r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describe situations or conditions that are intense, severe, or dangerous. For example, extreme weather conditions, such as hurricanes or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tornadoes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are those that are particularly severe and can cause significant damage.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When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referring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physical activities, “extreme” means that they are challenging or dangerous. For instance, extreme sports, such as skydiving or base jumping, are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that involve high levels of risk and require specialized skills and equipment.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When used to describe emotions or attitudes, extreme means that they are intense or exaggerated. For example, extreme anger or fear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2000" b="1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characterised</a:t>
                      </a: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by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intense feelings that are difficult to control.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0" marR="635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IMPLY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TORNADO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78" y="203199"/>
            <a:ext cx="790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Watch the video.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What is the message of the video? /What does the author of the film want to say?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Choose the idea that is best suited.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2243665"/>
          <a:ext cx="7597422" cy="18634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597422"/>
              </a:tblGrid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of us face challenges in our day to day lives.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Problems create a good opportunity for change.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Self-discovery is a continuous journey to understand ourselves better.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78" y="203199"/>
            <a:ext cx="790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Watch the video.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What is the message of the video? /What does the author of the film want to say?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Choose the idea that is best suited.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2243665"/>
          <a:ext cx="7597422" cy="18634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597422"/>
              </a:tblGrid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of us face challenges in our day to day lives.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Problems create a good opportunity for change.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023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Self-discovery is a continuous journey to understand ourselves better.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6711" y="4910667"/>
            <a:ext cx="840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 it time to leave your comfort zone for change?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736x/a3/8a/d4/a38ad49a7bde69048aa12a68b8fd3d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4" y="90040"/>
            <a:ext cx="3040296" cy="4560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5982b39f12ea7c17417ed1a47631987d-588323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99481"/>
            <a:ext cx="5343098" cy="3562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avatars.mds.yandex.net/i?id=2a7016604e2f815f088283381c6a6a1603d6f5ae-775097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08" y="2818263"/>
            <a:ext cx="3800899" cy="3800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d088b9a6a90fa6af5900bbdc7a9615e441327fe1-8351914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0" y="3741199"/>
            <a:ext cx="3343450" cy="3343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48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0" y="1411111"/>
            <a:ext cx="5802489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1817512"/>
            <a:ext cx="3781777" cy="2393244"/>
          </a:xfrm>
          <a:prstGeom prst="ellipse">
            <a:avLst/>
          </a:prstGeom>
          <a:solidFill>
            <a:srgbClr val="FCFC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622" y="2551289"/>
            <a:ext cx="1636889" cy="85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COMFORT ZONE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285068"/>
            <a:ext cx="8424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SAFETY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755" y="2133600"/>
            <a:ext cx="1966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SENSE OF CONTROL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686756"/>
            <a:ext cx="11592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BOREDOM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1110" y="3533423"/>
            <a:ext cx="13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STAGNATION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3600" y="2449689"/>
            <a:ext cx="88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FEAR</a:t>
            </a:r>
          </a:p>
          <a:p>
            <a:r>
              <a:rPr lang="en-US" sz="2400" b="1" dirty="0" smtClean="0"/>
              <a:t>ZONE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2223" y="4052711"/>
            <a:ext cx="824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STRESS</a:t>
            </a:r>
            <a:endParaRPr lang="ru-RU" sz="17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1636889"/>
            <a:ext cx="9653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ANXIETY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1644" y="1490133"/>
            <a:ext cx="8290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ANGER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7245" y="2675467"/>
            <a:ext cx="642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FEAR</a:t>
            </a:r>
            <a:endParaRPr lang="ru-RU" sz="1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9200" y="3397955"/>
            <a:ext cx="13378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EXCITEMENT</a:t>
            </a:r>
            <a:endParaRPr lang="ru-RU" sz="1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355" y="2065866"/>
            <a:ext cx="1058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SURPRISE</a:t>
            </a:r>
            <a:endParaRPr lang="ru-RU" sz="17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85067" y="2506133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81023" y="3019778"/>
            <a:ext cx="677333" cy="146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</TotalTime>
  <Words>1980</Words>
  <Application>Microsoft Office PowerPoint</Application>
  <PresentationFormat>Экран (4:3)</PresentationFormat>
  <Paragraphs>389</Paragraphs>
  <Slides>48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Anna</cp:lastModifiedBy>
  <cp:revision>144</cp:revision>
  <dcterms:created xsi:type="dcterms:W3CDTF">2023-11-01T09:59:49Z</dcterms:created>
  <dcterms:modified xsi:type="dcterms:W3CDTF">2023-11-15T12:19:37Z</dcterms:modified>
</cp:coreProperties>
</file>