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15E9BC6-F6C3-4C64-9A65-C17D423B31AF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8B1582-ED83-42ED-A8B9-F19A0D3DDB7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359898"/>
            <a:ext cx="7219528" cy="6928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Устный счёт: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87624" y="1196752"/>
                <a:ext cx="7651576" cy="5400600"/>
              </a:xfrm>
            </p:spPr>
            <p:txBody>
              <a:bodyPr>
                <a:normAutofit/>
              </a:bodyPr>
              <a:lstStyle/>
              <a:p>
                <a:r>
                  <a:rPr lang="ru-RU" sz="3600" dirty="0" smtClean="0"/>
                  <a:t>     1. 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/>
                          </a:rPr>
                          <m:t>3</m:t>
                        </m:r>
                        <m:r>
                          <a:rPr lang="en-US" sz="3600" i="1">
                            <a:latin typeface="Cambria Math"/>
                          </a:rPr>
                          <m:t>𝑥𝑦</m:t>
                        </m:r>
                        <m:sSup>
                          <m:sSup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ru-RU" sz="3600" i="1">
                            <a:latin typeface="Cambria Math"/>
                          </a:rPr>
                          <m:t>𝑥𝑦</m:t>
                        </m:r>
                      </m:den>
                    </m:f>
                    <m:r>
                      <a:rPr lang="ru-RU" sz="3600" i="1">
                        <a:latin typeface="Cambria Math"/>
                      </a:rPr>
                      <m:t>=</m:t>
                    </m:r>
                  </m:oMath>
                </a14:m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2.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𝑥𝑦</m:t>
                        </m:r>
                        <m:r>
                          <a:rPr lang="en-US" sz="3600" i="1">
                            <a:latin typeface="Cambria Math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i="1">
                        <a:latin typeface="Cambria Math"/>
                      </a:rPr>
                      <m:t>=</m:t>
                    </m:r>
                  </m:oMath>
                </a14:m>
                <a:endParaRPr lang="ru-RU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3.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𝑑𝑎</m:t>
                        </m:r>
                      </m:num>
                      <m:den>
                        <m:sSup>
                          <m:sSup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3600" i="1">
                        <a:latin typeface="Cambria Math"/>
                      </a:rPr>
                      <m:t>∗</m:t>
                    </m:r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=</m:t>
                    </m:r>
                  </m:oMath>
                </a14:m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4.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𝑥𝑦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en-US" sz="3600" i="1">
                        <a:latin typeface="Cambria Math"/>
                      </a:rPr>
                      <m:t>:</m:t>
                    </m:r>
                    <m:f>
                      <m:fPr>
                        <m:ctrlPr>
                          <a:rPr lang="ru-RU" sz="36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en-US" sz="3600" i="1">
                        <a:latin typeface="Cambria Math"/>
                      </a:rPr>
                      <m:t>=</m:t>
                    </m:r>
                  </m:oMath>
                </a14:m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87624" y="1196752"/>
                <a:ext cx="7651576" cy="5400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18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778098"/>
          </a:xfrm>
        </p:spPr>
        <p:txBody>
          <a:bodyPr/>
          <a:lstStyle/>
          <a:p>
            <a:r>
              <a:rPr lang="ru-RU" alt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  <a:r>
              <a:rPr lang="ru-RU" altLang="ru-RU" dirty="0">
                <a:solidFill>
                  <a:schemeClr val="tx1"/>
                </a:solidFill>
              </a:rPr>
              <a:t>лгебраические дроби нужны!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24744"/>
            <a:ext cx="7674056" cy="5123656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ь"/>
            </a:pPr>
            <a:r>
              <a:rPr lang="ru-RU" altLang="ru-RU" dirty="0"/>
              <a:t> Алгебраические дроби входят в состав многих математических моделей.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endParaRPr lang="ru-RU" altLang="ru-RU" dirty="0"/>
          </a:p>
          <a:p>
            <a:pPr marL="0" indent="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ь"/>
            </a:pPr>
            <a:r>
              <a:rPr lang="ru-RU" altLang="ru-RU" dirty="0"/>
              <a:t> Математические модели позволяют описывать и исследовать многие явления внешнего мира.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endParaRPr lang="ru-RU" altLang="ru-RU" dirty="0"/>
          </a:p>
          <a:p>
            <a:pPr marL="0" indent="0" algn="just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ь"/>
            </a:pPr>
            <a:r>
              <a:rPr lang="ru-RU" altLang="ru-RU" dirty="0"/>
              <a:t> Для работы с математическими моделями нужно уметь выполнять операции с алгебраическими дробями.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32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792088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10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7786307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94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Сложение и вычитание: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7632848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5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Проверяем: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80" y="1124745"/>
            <a:ext cx="7572083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5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работа: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340768"/>
            <a:ext cx="7848873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004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86024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Проверяем: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540" y="980728"/>
            <a:ext cx="788107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496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Подведение итогов: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5296632" cy="2629272"/>
          </a:xfrm>
        </p:spPr>
        <p:txBody>
          <a:bodyPr/>
          <a:lstStyle/>
          <a:p>
            <a:pPr marL="82296" indent="0">
              <a:buNone/>
            </a:pPr>
            <a:r>
              <a:rPr lang="ru-RU" dirty="0"/>
              <a:t>“5” – более </a:t>
            </a:r>
            <a:r>
              <a:rPr lang="ru-RU" dirty="0" smtClean="0"/>
              <a:t>10 </a:t>
            </a:r>
            <a:r>
              <a:rPr lang="ru-RU" dirty="0"/>
              <a:t>баллов</a:t>
            </a:r>
            <a:br>
              <a:rPr lang="ru-RU" dirty="0"/>
            </a:br>
            <a:r>
              <a:rPr lang="ru-RU" dirty="0"/>
              <a:t>“4” – </a:t>
            </a:r>
            <a:r>
              <a:rPr lang="ru-RU" dirty="0" smtClean="0"/>
              <a:t>8-10 </a:t>
            </a:r>
            <a:r>
              <a:rPr lang="ru-RU" dirty="0"/>
              <a:t>баллов</a:t>
            </a:r>
            <a:br>
              <a:rPr lang="ru-RU" dirty="0"/>
            </a:br>
            <a:r>
              <a:rPr lang="ru-RU" dirty="0"/>
              <a:t>“3” – </a:t>
            </a:r>
            <a:r>
              <a:rPr lang="ru-RU" dirty="0" smtClean="0"/>
              <a:t>5-7 </a:t>
            </a:r>
            <a:r>
              <a:rPr lang="ru-RU" dirty="0"/>
              <a:t>баллов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66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121" y="1196752"/>
            <a:ext cx="7990389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915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Подготовьте карточки с заданиями на сокращение, сложение, вычитание, умножение, деление алгебраических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дробей (для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в парах на следующем уроке). Решите эти задания сами. </a:t>
            </a:r>
          </a:p>
          <a:p>
            <a:pPr marL="82296" lvl="0" indent="0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Подберите задачу, которую вы решали на уроке другого предмета или в практической жизни, решение которой содержит алгебраические дроби.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00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440160"/>
          </a:xfrm>
        </p:spPr>
        <p:txBody>
          <a:bodyPr/>
          <a:lstStyle/>
          <a:p>
            <a:r>
              <a:rPr lang="ru-RU" dirty="0" smtClean="0"/>
              <a:t>Как называется дробь?</a:t>
            </a:r>
            <a:endParaRPr lang="ru-RU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060848"/>
            <a:ext cx="1223962" cy="122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3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268761"/>
            <a:ext cx="7759457" cy="4710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161" y="1772816"/>
            <a:ext cx="1938337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1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20.02.2024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447800"/>
            <a:ext cx="8034096" cy="4800600"/>
          </a:xfrm>
        </p:spPr>
        <p:txBody>
          <a:bodyPr/>
          <a:lstStyle/>
          <a:p>
            <a:pPr marL="82296" indent="0" algn="ctr">
              <a:buNone/>
            </a:pPr>
            <a:r>
              <a:rPr lang="ru-RU" sz="5400" dirty="0" smtClean="0"/>
              <a:t>Классная работа</a:t>
            </a:r>
          </a:p>
          <a:p>
            <a:pPr marL="82296" indent="0" algn="ctr">
              <a:buNone/>
            </a:pPr>
            <a:r>
              <a:rPr lang="ru-RU" sz="5400" dirty="0" smtClean="0"/>
              <a:t>« Алгебраическая дробь »</a:t>
            </a:r>
          </a:p>
          <a:p>
            <a:pPr marL="82296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95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600" kern="0" dirty="0">
                <a:solidFill>
                  <a:schemeClr val="tx1"/>
                </a:solidFill>
                <a:effectLst/>
                <a:latin typeface="Garamond"/>
              </a:rPr>
              <a:t>В мире алгебраических дробей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5" descr="Картинка 16 из 4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1438"/>
            <a:ext cx="7948708" cy="53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38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800" b="1" kern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/>
              </a:rPr>
              <a:t>З</a:t>
            </a:r>
            <a:r>
              <a:rPr lang="ru-RU" altLang="ru-RU" sz="3800" kern="0" dirty="0">
                <a:solidFill>
                  <a:schemeClr val="tx1"/>
                </a:solidFill>
                <a:effectLst/>
                <a:latin typeface="Garamond"/>
              </a:rPr>
              <a:t>ачем нужны алгебраические дроби?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Алгебраические дроби используют для составления математических моделей при решении многих задач.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математической модели – это представление текстового условия задачи в виде формулы (алгебраического равенства, уравнения).</a:t>
            </a:r>
          </a:p>
          <a:p>
            <a:pPr marL="82296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835696" y="5445126"/>
            <a:ext cx="6554788" cy="647700"/>
            <a:chOff x="748" y="3475"/>
            <a:chExt cx="4129" cy="408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2608" y="3566"/>
              <a:ext cx="499" cy="227"/>
            </a:xfrm>
            <a:prstGeom prst="rightArrow">
              <a:avLst>
                <a:gd name="adj1" fmla="val 50000"/>
                <a:gd name="adj2" fmla="val 54956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748" y="3475"/>
              <a:ext cx="1543" cy="408"/>
              <a:chOff x="748" y="3475"/>
              <a:chExt cx="1543" cy="408"/>
            </a:xfrm>
          </p:grpSpPr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748" y="3475"/>
                <a:ext cx="1543" cy="40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12" name="Text Box 7"/>
              <p:cNvSpPr txBox="1">
                <a:spLocks noChangeArrowheads="1"/>
              </p:cNvSpPr>
              <p:nvPr/>
            </p:nvSpPr>
            <p:spPr bwMode="auto">
              <a:xfrm>
                <a:off x="884" y="3521"/>
                <a:ext cx="117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Текст</a:t>
                </a:r>
              </a:p>
            </p:txBody>
          </p:sp>
        </p:grpSp>
        <p:grpSp>
          <p:nvGrpSpPr>
            <p:cNvPr id="8" name="Group 10"/>
            <p:cNvGrpSpPr>
              <a:grpSpLocks/>
            </p:cNvGrpSpPr>
            <p:nvPr/>
          </p:nvGrpSpPr>
          <p:grpSpPr bwMode="auto">
            <a:xfrm>
              <a:off x="3334" y="3475"/>
              <a:ext cx="1543" cy="408"/>
              <a:chOff x="3334" y="3475"/>
              <a:chExt cx="1543" cy="408"/>
            </a:xfrm>
          </p:grpSpPr>
          <p:sp>
            <p:nvSpPr>
              <p:cNvPr id="9" name="Oval 6"/>
              <p:cNvSpPr>
                <a:spLocks noChangeArrowheads="1"/>
              </p:cNvSpPr>
              <p:nvPr/>
            </p:nvSpPr>
            <p:spPr bwMode="auto">
              <a:xfrm>
                <a:off x="3334" y="3475"/>
                <a:ext cx="1543" cy="408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3470" y="3521"/>
                <a:ext cx="122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24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</a:rPr>
                  <a:t>Формула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46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200" kern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/>
              </a:rPr>
              <a:t>М</a:t>
            </a:r>
            <a:r>
              <a:rPr lang="ru-RU" altLang="ru-RU" sz="4200" kern="0" dirty="0">
                <a:solidFill>
                  <a:schemeClr val="tx1"/>
                </a:solidFill>
                <a:effectLst/>
                <a:latin typeface="Garamond"/>
              </a:rPr>
              <a:t>атематическое моделирование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None/>
            </a:pPr>
            <a:r>
              <a:rPr lang="ru-RU" altLang="ru-RU" sz="2800" kern="0" dirty="0" smtClean="0">
                <a:solidFill>
                  <a:srgbClr val="000000"/>
                </a:solidFill>
                <a:latin typeface="Arial"/>
              </a:rPr>
              <a:t>       Математическое 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</a:rPr>
              <a:t>моделирование — процесс построения и изучения математических моделей реальных процессов и явлений. </a:t>
            </a:r>
          </a:p>
          <a:p>
            <a:pPr marL="0" lvl="0" indent="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None/>
            </a:pPr>
            <a:endParaRPr lang="ru-RU" altLang="ru-RU" sz="2800" kern="0" dirty="0" smtClean="0">
              <a:solidFill>
                <a:srgbClr val="000000"/>
              </a:solidFill>
              <a:latin typeface="Arial"/>
            </a:endParaRPr>
          </a:p>
          <a:p>
            <a:pPr marL="0" lvl="0" indent="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None/>
            </a:pPr>
            <a:endParaRPr lang="ru-RU" altLang="ru-RU" sz="2800" kern="0" dirty="0">
              <a:solidFill>
                <a:srgbClr val="000000"/>
              </a:solidFill>
              <a:latin typeface="Arial"/>
            </a:endParaRPr>
          </a:p>
          <a:p>
            <a:pPr marL="0" lvl="0" indent="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None/>
            </a:pPr>
            <a:r>
              <a:rPr lang="ru-RU" altLang="ru-RU" sz="2800" kern="0" dirty="0" smtClean="0">
                <a:solidFill>
                  <a:srgbClr val="000000"/>
                </a:solidFill>
                <a:latin typeface="Arial"/>
              </a:rPr>
              <a:t>       Математическое </a:t>
            </a:r>
            <a:r>
              <a:rPr lang="ru-RU" altLang="ru-RU" sz="2800" kern="0" dirty="0">
                <a:solidFill>
                  <a:srgbClr val="000000"/>
                </a:solidFill>
                <a:latin typeface="Arial"/>
              </a:rPr>
              <a:t>моделирование присутствует во всех видах творческой деятельности исследователей, военачальников, политиков, финансистов, предпринимателей и многих других.</a:t>
            </a: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12" name="Picture 5" descr="Картинка 1 из 1569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10" y="2780928"/>
            <a:ext cx="1656135" cy="118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9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800" b="1" kern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/>
              </a:rPr>
              <a:t>П</a:t>
            </a:r>
            <a:r>
              <a:rPr lang="ru-RU" altLang="ru-RU" sz="3800" kern="0" dirty="0">
                <a:solidFill>
                  <a:schemeClr val="tx1"/>
                </a:solidFill>
                <a:effectLst/>
                <a:latin typeface="Garamond"/>
              </a:rPr>
              <a:t>ример составления математической </a:t>
            </a:r>
            <a:r>
              <a:rPr lang="ru-RU" altLang="ru-RU" sz="3800" kern="0" dirty="0" smtClean="0">
                <a:solidFill>
                  <a:schemeClr val="tx1"/>
                </a:solidFill>
                <a:effectLst/>
                <a:latin typeface="Garamond"/>
              </a:rPr>
              <a:t>модели в практической жизни.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адача: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Лодка прошла 10 км по течению реки и 6 км против течения, затратив на весь путь 2 ч. Чему равна собственная скорость лодки, если скорость течения реки равна 2 км/ч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endParaRPr lang="ru-RU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атематическая модель задачи – уравнение: 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725144"/>
            <a:ext cx="2736850" cy="94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39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 fontScale="90000"/>
          </a:bodyPr>
          <a:lstStyle/>
          <a:p>
            <a:r>
              <a:rPr lang="ru-RU" altLang="ru-RU" sz="3400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/>
              </a:rPr>
              <a:t>П</a:t>
            </a:r>
            <a:r>
              <a:rPr lang="ru-RU" altLang="ru-RU" sz="3400" kern="0" dirty="0">
                <a:solidFill>
                  <a:prstClr val="black"/>
                </a:solidFill>
                <a:effectLst/>
                <a:latin typeface="Garamond"/>
              </a:rPr>
              <a:t>ример </a:t>
            </a:r>
            <a:r>
              <a:rPr lang="ru-RU" altLang="ru-RU" sz="3400" kern="0" dirty="0" smtClean="0">
                <a:solidFill>
                  <a:prstClr val="black"/>
                </a:solidFill>
                <a:effectLst/>
                <a:latin typeface="Garamond"/>
              </a:rPr>
              <a:t>составления </a:t>
            </a:r>
            <a:r>
              <a:rPr lang="ru-RU" altLang="ru-RU" sz="3400" kern="0" dirty="0">
                <a:solidFill>
                  <a:prstClr val="black"/>
                </a:solidFill>
                <a:effectLst/>
                <a:latin typeface="Garamond"/>
              </a:rPr>
              <a:t>математической модели </a:t>
            </a:r>
            <a:r>
              <a:rPr lang="ru-RU" altLang="ru-RU" sz="3400" kern="0" dirty="0" smtClean="0">
                <a:solidFill>
                  <a:prstClr val="black"/>
                </a:solidFill>
                <a:effectLst/>
                <a:latin typeface="Garamond"/>
              </a:rPr>
              <a:t>при изучении других предметов.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96752"/>
            <a:ext cx="7674056" cy="5051648"/>
          </a:xfrm>
        </p:spPr>
        <p:txBody>
          <a:bodyPr/>
          <a:lstStyle/>
          <a:p>
            <a:pPr marL="82296" indent="0">
              <a:lnSpc>
                <a:spcPct val="115000"/>
              </a:lnSpc>
              <a:spcAft>
                <a:spcPts val="675"/>
              </a:spcAft>
              <a:buNone/>
            </a:pPr>
            <a:r>
              <a:rPr lang="ru-RU" sz="24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Сопротивление R участка цепи, состоящего из двух параллельно соединенных проводников, вычисляется по формуле: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92896"/>
            <a:ext cx="4104456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75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417</TotalTime>
  <Words>295</Words>
  <Application>Microsoft Office PowerPoint</Application>
  <PresentationFormat>Экран (4:3)</PresentationFormat>
  <Paragraphs>45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Устный счёт:</vt:lpstr>
      <vt:lpstr>Как называется дробь?</vt:lpstr>
      <vt:lpstr>Презентация PowerPoint</vt:lpstr>
      <vt:lpstr>20.02.2024</vt:lpstr>
      <vt:lpstr>В мире алгебраических дробей</vt:lpstr>
      <vt:lpstr>Зачем нужны алгебраические дроби?</vt:lpstr>
      <vt:lpstr>Математическое моделирование</vt:lpstr>
      <vt:lpstr>Пример составления математической модели в практической жизни.</vt:lpstr>
      <vt:lpstr>Пример составления математической модели при изучении других предметов.</vt:lpstr>
      <vt:lpstr>Алгебраические дроби нужны!</vt:lpstr>
      <vt:lpstr>Презентация PowerPoint</vt:lpstr>
      <vt:lpstr>Презентация PowerPoint</vt:lpstr>
      <vt:lpstr>Сложение и вычитание:</vt:lpstr>
      <vt:lpstr>Проверяем:</vt:lpstr>
      <vt:lpstr>Самостоятельная работа:</vt:lpstr>
      <vt:lpstr>Проверяем:</vt:lpstr>
      <vt:lpstr>Подведение итогов:</vt:lpstr>
      <vt:lpstr>Рефлексия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Вычислить:</dc:title>
  <dc:creator>Оксана</dc:creator>
  <cp:lastModifiedBy>Оксана</cp:lastModifiedBy>
  <cp:revision>19</cp:revision>
  <dcterms:created xsi:type="dcterms:W3CDTF">2024-02-18T20:25:42Z</dcterms:created>
  <dcterms:modified xsi:type="dcterms:W3CDTF">2024-02-20T03:48:25Z</dcterms:modified>
</cp:coreProperties>
</file>