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6"/>
  </p:notesMasterIdLst>
  <p:sldIdLst>
    <p:sldId id="256" r:id="rId2"/>
    <p:sldId id="257" r:id="rId3"/>
    <p:sldId id="292" r:id="rId4"/>
    <p:sldId id="304" r:id="rId5"/>
    <p:sldId id="316" r:id="rId6"/>
    <p:sldId id="294" r:id="rId7"/>
    <p:sldId id="295" r:id="rId8"/>
    <p:sldId id="288" r:id="rId9"/>
    <p:sldId id="290" r:id="rId10"/>
    <p:sldId id="286" r:id="rId11"/>
    <p:sldId id="296" r:id="rId12"/>
    <p:sldId id="270" r:id="rId13"/>
    <p:sldId id="297" r:id="rId14"/>
    <p:sldId id="305" r:id="rId15"/>
    <p:sldId id="315" r:id="rId16"/>
    <p:sldId id="289" r:id="rId17"/>
    <p:sldId id="298" r:id="rId18"/>
    <p:sldId id="299" r:id="rId19"/>
    <p:sldId id="300" r:id="rId20"/>
    <p:sldId id="301" r:id="rId21"/>
    <p:sldId id="302" r:id="rId22"/>
    <p:sldId id="303" r:id="rId23"/>
    <p:sldId id="317" r:id="rId24"/>
    <p:sldId id="318" r:id="rId25"/>
    <p:sldId id="319" r:id="rId26"/>
    <p:sldId id="320" r:id="rId27"/>
    <p:sldId id="321" r:id="rId28"/>
    <p:sldId id="307" r:id="rId29"/>
    <p:sldId id="308" r:id="rId30"/>
    <p:sldId id="309" r:id="rId31"/>
    <p:sldId id="311" r:id="rId32"/>
    <p:sldId id="312" r:id="rId33"/>
    <p:sldId id="313" r:id="rId34"/>
    <p:sldId id="31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50" autoAdjust="0"/>
  </p:normalViewPr>
  <p:slideViewPr>
    <p:cSldViewPr>
      <p:cViewPr varScale="1">
        <p:scale>
          <a:sx n="110" d="100"/>
          <a:sy n="110" d="100"/>
        </p:scale>
        <p:origin x="16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A2AAA-D2B0-4E02-B7D6-D1D3586B008A}" type="doc">
      <dgm:prSet loTypeId="urn:microsoft.com/office/officeart/2005/8/layout/radial1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69BC390-6CFA-4CEF-B67B-305C56A9B6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Физкультурно-оздоровительный  уголок</a:t>
          </a:r>
          <a:endParaRPr lang="ru-RU" sz="2000" b="1" dirty="0">
            <a:solidFill>
              <a:srgbClr val="C00000"/>
            </a:solidFill>
          </a:endParaRPr>
        </a:p>
      </dgm:t>
    </dgm:pt>
    <dgm:pt modelId="{FF53CE27-3ED7-49D5-A1A9-8DAD4503D1F8}" type="parTrans" cxnId="{56253A8F-0FAF-40EE-B81D-8962DC1F161D}">
      <dgm:prSet/>
      <dgm:spPr/>
      <dgm:t>
        <a:bodyPr/>
        <a:lstStyle/>
        <a:p>
          <a:endParaRPr lang="ru-RU"/>
        </a:p>
      </dgm:t>
    </dgm:pt>
    <dgm:pt modelId="{0543CF60-A49C-46F7-B298-56905F04EF3A}" type="sibTrans" cxnId="{56253A8F-0FAF-40EE-B81D-8962DC1F161D}">
      <dgm:prSet/>
      <dgm:spPr/>
      <dgm:t>
        <a:bodyPr/>
        <a:lstStyle/>
        <a:p>
          <a:endParaRPr lang="ru-RU"/>
        </a:p>
      </dgm:t>
    </dgm:pt>
    <dgm:pt modelId="{4B4D37A4-09E2-4BD6-954C-EEA54C01D13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В целях безопасности его необходимо удалить от окон и дверей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5AB78017-534E-4B01-93D6-676FE5650012}" type="parTrans" cxnId="{4A959674-940D-477F-B210-54DA10A39F98}">
      <dgm:prSet/>
      <dgm:spPr/>
      <dgm:t>
        <a:bodyPr/>
        <a:lstStyle/>
        <a:p>
          <a:endParaRPr lang="ru-RU"/>
        </a:p>
      </dgm:t>
    </dgm:pt>
    <dgm:pt modelId="{643F3073-5354-417D-B3FB-2F5CFDE37086}" type="sibTrans" cxnId="{4A959674-940D-477F-B210-54DA10A39F98}">
      <dgm:prSet/>
      <dgm:spPr/>
      <dgm:t>
        <a:bodyPr/>
        <a:lstStyle/>
        <a:p>
          <a:endParaRPr lang="ru-RU"/>
        </a:p>
      </dgm:t>
    </dgm:pt>
    <dgm:pt modelId="{A193BC7A-69D5-46C2-B53A-A3F3228FDE2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Наиболее предпочтительны для окраски оборудования нежные пастельные тона.</a:t>
          </a:r>
          <a:endParaRPr lang="ru-RU" sz="1800" dirty="0">
            <a:solidFill>
              <a:schemeClr val="tx1"/>
            </a:solidFill>
          </a:endParaRPr>
        </a:p>
      </dgm:t>
    </dgm:pt>
    <dgm:pt modelId="{8D4A8DD2-691A-43DB-AFE2-4706D263ED64}" type="parTrans" cxnId="{7BD1E176-F4BE-4B63-ABD1-4C5F0832A047}">
      <dgm:prSet/>
      <dgm:spPr/>
      <dgm:t>
        <a:bodyPr/>
        <a:lstStyle/>
        <a:p>
          <a:endParaRPr lang="ru-RU"/>
        </a:p>
      </dgm:t>
    </dgm:pt>
    <dgm:pt modelId="{E7BD07CF-81AF-40D1-A066-E7CA73BC3948}" type="sibTrans" cxnId="{7BD1E176-F4BE-4B63-ABD1-4C5F0832A047}">
      <dgm:prSet/>
      <dgm:spPr/>
      <dgm:t>
        <a:bodyPr/>
        <a:lstStyle/>
        <a:p>
          <a:endParaRPr lang="ru-RU"/>
        </a:p>
      </dgm:t>
    </dgm:pt>
    <dgm:pt modelId="{BEA53BE1-29DC-4B23-946C-03B5EA21C705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Каждое пособие должно быть прочным, надежным, пригодным для эксплуатации</a:t>
          </a:r>
          <a:endParaRPr lang="ru-RU" dirty="0"/>
        </a:p>
      </dgm:t>
    </dgm:pt>
    <dgm:pt modelId="{B1F981C9-4B6A-4EDA-ABCC-7E9C9FFB759F}" type="parTrans" cxnId="{CA8D85A4-2AC5-41FB-BE92-2A1DF33495F3}">
      <dgm:prSet/>
      <dgm:spPr/>
      <dgm:t>
        <a:bodyPr/>
        <a:lstStyle/>
        <a:p>
          <a:endParaRPr lang="ru-RU"/>
        </a:p>
      </dgm:t>
    </dgm:pt>
    <dgm:pt modelId="{DBEC6F10-D06E-4B69-BF43-C60FB69DB8AF}" type="sibTrans" cxnId="{CA8D85A4-2AC5-41FB-BE92-2A1DF33495F3}">
      <dgm:prSet/>
      <dgm:spPr/>
      <dgm:t>
        <a:bodyPr/>
        <a:lstStyle/>
        <a:p>
          <a:endParaRPr lang="ru-RU"/>
        </a:p>
      </dgm:t>
    </dgm:pt>
    <dgm:pt modelId="{C5DCDD56-1067-4AA1-8473-B5830C22018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Материал должен быть безвредный,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термо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-, влагоустойчивый, не иметь неприятных запахов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B944D3E5-6D17-4CE2-B72A-9E0FBC30AEE5}" type="parTrans" cxnId="{CBBA0DB6-D13E-4C11-A482-0B47ABD64752}">
      <dgm:prSet/>
      <dgm:spPr/>
      <dgm:t>
        <a:bodyPr/>
        <a:lstStyle/>
        <a:p>
          <a:endParaRPr lang="ru-RU"/>
        </a:p>
      </dgm:t>
    </dgm:pt>
    <dgm:pt modelId="{F0978755-F8E3-4A84-8808-0BD8F26AC474}" type="sibTrans" cxnId="{CBBA0DB6-D13E-4C11-A482-0B47ABD64752}">
      <dgm:prSet/>
      <dgm:spPr/>
      <dgm:t>
        <a:bodyPr/>
        <a:lstStyle/>
        <a:p>
          <a:endParaRPr lang="ru-RU"/>
        </a:p>
      </dgm:t>
    </dgm:pt>
    <dgm:pt modelId="{C01C584F-EB03-40DD-B1BF-1E8577AAE812}">
      <dgm:prSet custT="1"/>
      <dgm:spPr/>
      <dgm:t>
        <a:bodyPr/>
        <a:lstStyle/>
        <a:p>
          <a:r>
            <a:rPr lang="ru-RU" sz="1500" b="1" dirty="0" smtClean="0">
              <a:solidFill>
                <a:schemeClr val="tx2">
                  <a:lumMod val="50000"/>
                </a:schemeClr>
              </a:solidFill>
            </a:rPr>
            <a:t> П</a:t>
          </a:r>
          <a:r>
            <a:rPr lang="ru-RU" sz="1800" b="0" dirty="0" smtClean="0">
              <a:solidFill>
                <a:schemeClr val="tx2">
                  <a:lumMod val="50000"/>
                </a:schemeClr>
              </a:solidFill>
            </a:rPr>
            <a:t>редусмотреть  санитарно-гигиенические требования по освещенности, вентиляции и теплоизоляции </a:t>
          </a:r>
          <a:endParaRPr lang="ru-RU" sz="1800" b="0" dirty="0">
            <a:solidFill>
              <a:schemeClr val="tx2">
                <a:lumMod val="50000"/>
              </a:schemeClr>
            </a:solidFill>
          </a:endParaRPr>
        </a:p>
      </dgm:t>
    </dgm:pt>
    <dgm:pt modelId="{3331871B-6AE0-4E13-9A4E-4C2C5A2ABB1C}" type="parTrans" cxnId="{C0F7B0C3-DDAF-43CA-9A2E-95A4496FD9FE}">
      <dgm:prSet/>
      <dgm:spPr/>
      <dgm:t>
        <a:bodyPr/>
        <a:lstStyle/>
        <a:p>
          <a:endParaRPr lang="ru-RU"/>
        </a:p>
      </dgm:t>
    </dgm:pt>
    <dgm:pt modelId="{C851942B-F81B-45DC-8E4F-64EE6E9CE6D9}" type="sibTrans" cxnId="{C0F7B0C3-DDAF-43CA-9A2E-95A4496FD9FE}">
      <dgm:prSet/>
      <dgm:spPr/>
      <dgm:t>
        <a:bodyPr/>
        <a:lstStyle/>
        <a:p>
          <a:endParaRPr lang="ru-RU"/>
        </a:p>
      </dgm:t>
    </dgm:pt>
    <dgm:pt modelId="{D94A31F5-85F2-488E-8882-3B91D5680693}" type="pres">
      <dgm:prSet presAssocID="{955A2AAA-D2B0-4E02-B7D6-D1D3586B00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EEA85E-A727-494E-B3BA-2A8E4290AD48}" type="pres">
      <dgm:prSet presAssocID="{969BC390-6CFA-4CEF-B67B-305C56A9B642}" presName="centerShape" presStyleLbl="node0" presStyleIdx="0" presStyleCnt="1" custScaleX="163256" custScaleY="63258" custLinFactNeighborX="826" custLinFactNeighborY="62"/>
      <dgm:spPr/>
      <dgm:t>
        <a:bodyPr/>
        <a:lstStyle/>
        <a:p>
          <a:endParaRPr lang="ru-RU"/>
        </a:p>
      </dgm:t>
    </dgm:pt>
    <dgm:pt modelId="{81929DEC-91D5-4C9F-B63A-F1B7E11F3FD7}" type="pres">
      <dgm:prSet presAssocID="{5AB78017-534E-4B01-93D6-676FE5650012}" presName="Name9" presStyleLbl="parChTrans1D2" presStyleIdx="0" presStyleCnt="5"/>
      <dgm:spPr/>
      <dgm:t>
        <a:bodyPr/>
        <a:lstStyle/>
        <a:p>
          <a:endParaRPr lang="ru-RU"/>
        </a:p>
      </dgm:t>
    </dgm:pt>
    <dgm:pt modelId="{A2476576-457A-4D06-B178-CE469BBE02EC}" type="pres">
      <dgm:prSet presAssocID="{5AB78017-534E-4B01-93D6-676FE565001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6C7383A-14E0-4FDA-8D58-61B77960C0FD}" type="pres">
      <dgm:prSet presAssocID="{4B4D37A4-09E2-4BD6-954C-EEA54C01D135}" presName="node" presStyleLbl="node1" presStyleIdx="0" presStyleCnt="5" custScaleX="124342" custScaleY="128972" custRadScaleRad="84188" custRadScaleInc="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9A8CB-6EE7-4EB4-93EB-1835DD7D2A27}" type="pres">
      <dgm:prSet presAssocID="{8D4A8DD2-691A-43DB-AFE2-4706D263ED64}" presName="Name9" presStyleLbl="parChTrans1D2" presStyleIdx="1" presStyleCnt="5"/>
      <dgm:spPr/>
      <dgm:t>
        <a:bodyPr/>
        <a:lstStyle/>
        <a:p>
          <a:endParaRPr lang="ru-RU"/>
        </a:p>
      </dgm:t>
    </dgm:pt>
    <dgm:pt modelId="{52FAA3A7-1645-4172-A7C4-3B24087E367F}" type="pres">
      <dgm:prSet presAssocID="{8D4A8DD2-691A-43DB-AFE2-4706D263ED6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8776509-C70C-4718-92DA-0E6C55C9D70C}" type="pres">
      <dgm:prSet presAssocID="{A193BC7A-69D5-46C2-B53A-A3F3228FDE27}" presName="node" presStyleLbl="node1" presStyleIdx="1" presStyleCnt="5" custScaleX="135740" custScaleY="141338" custRadScaleRad="126209" custRadScaleInc="-4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A00C-BBD4-4BE6-B5FD-F844DDEEA41C}" type="pres">
      <dgm:prSet presAssocID="{B1F981C9-4B6A-4EDA-ABCC-7E9C9FFB759F}" presName="Name9" presStyleLbl="parChTrans1D2" presStyleIdx="2" presStyleCnt="5"/>
      <dgm:spPr/>
      <dgm:t>
        <a:bodyPr/>
        <a:lstStyle/>
        <a:p>
          <a:endParaRPr lang="ru-RU"/>
        </a:p>
      </dgm:t>
    </dgm:pt>
    <dgm:pt modelId="{CB1F9D68-6B7C-45E4-B6EE-33CC82A3DEE1}" type="pres">
      <dgm:prSet presAssocID="{B1F981C9-4B6A-4EDA-ABCC-7E9C9FFB759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7B02AE0-3ECB-4E0D-9522-598E9B9D69F6}" type="pres">
      <dgm:prSet presAssocID="{BEA53BE1-29DC-4B23-946C-03B5EA21C705}" presName="node" presStyleLbl="node1" presStyleIdx="2" presStyleCnt="5" custScaleX="135492" custScaleY="135490" custRadScaleRad="108797" custRadScaleInc="-39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A5C31-37D3-41E6-B4BF-ABC4D2C17468}" type="pres">
      <dgm:prSet presAssocID="{B944D3E5-6D17-4CE2-B72A-9E0FBC30AEE5}" presName="Name9" presStyleLbl="parChTrans1D2" presStyleIdx="3" presStyleCnt="5"/>
      <dgm:spPr/>
      <dgm:t>
        <a:bodyPr/>
        <a:lstStyle/>
        <a:p>
          <a:endParaRPr lang="ru-RU"/>
        </a:p>
      </dgm:t>
    </dgm:pt>
    <dgm:pt modelId="{CA9AC91A-5407-4834-B2BA-48C5D808FD1C}" type="pres">
      <dgm:prSet presAssocID="{B944D3E5-6D17-4CE2-B72A-9E0FBC30AEE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6771A42-5E82-41F5-9329-E388364D19B7}" type="pres">
      <dgm:prSet presAssocID="{C5DCDD56-1067-4AA1-8473-B5830C220182}" presName="node" presStyleLbl="node1" presStyleIdx="3" presStyleCnt="5" custScaleX="135490" custScaleY="139475" custRadScaleRad="105412" custRadScaleInc="36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A55A8-1E90-4B7C-B5CB-AE9A34570322}" type="pres">
      <dgm:prSet presAssocID="{3331871B-6AE0-4E13-9A4E-4C2C5A2ABB1C}" presName="Name9" presStyleLbl="parChTrans1D2" presStyleIdx="4" presStyleCnt="5"/>
      <dgm:spPr/>
      <dgm:t>
        <a:bodyPr/>
        <a:lstStyle/>
        <a:p>
          <a:endParaRPr lang="ru-RU"/>
        </a:p>
      </dgm:t>
    </dgm:pt>
    <dgm:pt modelId="{56C93415-3438-4A59-9931-9C4B450C05A9}" type="pres">
      <dgm:prSet presAssocID="{3331871B-6AE0-4E13-9A4E-4C2C5A2ABB1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65AA7C3-9FFD-4D2D-A525-898C81FCF4AC}" type="pres">
      <dgm:prSet presAssocID="{C01C584F-EB03-40DD-B1BF-1E8577AAE812}" presName="node" presStyleLbl="node1" presStyleIdx="4" presStyleCnt="5" custScaleX="127142" custScaleY="127140" custRadScaleRad="120489" custRadScaleInc="6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F8681F-B1CD-4DC5-A41E-C6A1F3A3DEEA}" type="presOf" srcId="{3331871B-6AE0-4E13-9A4E-4C2C5A2ABB1C}" destId="{56C93415-3438-4A59-9931-9C4B450C05A9}" srcOrd="1" destOrd="0" presId="urn:microsoft.com/office/officeart/2005/8/layout/radial1"/>
    <dgm:cxn modelId="{154BC8E5-892F-4D96-AAF3-4E4D9902DF95}" type="presOf" srcId="{BEA53BE1-29DC-4B23-946C-03B5EA21C705}" destId="{D7B02AE0-3ECB-4E0D-9522-598E9B9D69F6}" srcOrd="0" destOrd="0" presId="urn:microsoft.com/office/officeart/2005/8/layout/radial1"/>
    <dgm:cxn modelId="{3B7BECCD-D005-405B-A18D-A7B743B5F346}" type="presOf" srcId="{C5DCDD56-1067-4AA1-8473-B5830C220182}" destId="{E6771A42-5E82-41F5-9329-E388364D19B7}" srcOrd="0" destOrd="0" presId="urn:microsoft.com/office/officeart/2005/8/layout/radial1"/>
    <dgm:cxn modelId="{1D2A7847-3803-4549-9DB8-10BB8F559434}" type="presOf" srcId="{A193BC7A-69D5-46C2-B53A-A3F3228FDE27}" destId="{D8776509-C70C-4718-92DA-0E6C55C9D70C}" srcOrd="0" destOrd="0" presId="urn:microsoft.com/office/officeart/2005/8/layout/radial1"/>
    <dgm:cxn modelId="{CBBA0DB6-D13E-4C11-A482-0B47ABD64752}" srcId="{969BC390-6CFA-4CEF-B67B-305C56A9B642}" destId="{C5DCDD56-1067-4AA1-8473-B5830C220182}" srcOrd="3" destOrd="0" parTransId="{B944D3E5-6D17-4CE2-B72A-9E0FBC30AEE5}" sibTransId="{F0978755-F8E3-4A84-8808-0BD8F26AC474}"/>
    <dgm:cxn modelId="{C7B7334E-C423-4588-850B-A392A9084BC8}" type="presOf" srcId="{8D4A8DD2-691A-43DB-AFE2-4706D263ED64}" destId="{4529A8CB-6EE7-4EB4-93EB-1835DD7D2A27}" srcOrd="0" destOrd="0" presId="urn:microsoft.com/office/officeart/2005/8/layout/radial1"/>
    <dgm:cxn modelId="{33FEF081-A70B-42E9-BF6F-1AF6E768903F}" type="presOf" srcId="{B944D3E5-6D17-4CE2-B72A-9E0FBC30AEE5}" destId="{CA9AC91A-5407-4834-B2BA-48C5D808FD1C}" srcOrd="1" destOrd="0" presId="urn:microsoft.com/office/officeart/2005/8/layout/radial1"/>
    <dgm:cxn modelId="{C0F7B0C3-DDAF-43CA-9A2E-95A4496FD9FE}" srcId="{969BC390-6CFA-4CEF-B67B-305C56A9B642}" destId="{C01C584F-EB03-40DD-B1BF-1E8577AAE812}" srcOrd="4" destOrd="0" parTransId="{3331871B-6AE0-4E13-9A4E-4C2C5A2ABB1C}" sibTransId="{C851942B-F81B-45DC-8E4F-64EE6E9CE6D9}"/>
    <dgm:cxn modelId="{36316E68-93E0-44CE-BFE3-E7AE54088340}" type="presOf" srcId="{8D4A8DD2-691A-43DB-AFE2-4706D263ED64}" destId="{52FAA3A7-1645-4172-A7C4-3B24087E367F}" srcOrd="1" destOrd="0" presId="urn:microsoft.com/office/officeart/2005/8/layout/radial1"/>
    <dgm:cxn modelId="{344FE52C-DE5A-47F2-A3BE-62A4DE06AB65}" type="presOf" srcId="{B1F981C9-4B6A-4EDA-ABCC-7E9C9FFB759F}" destId="{E235A00C-BBD4-4BE6-B5FD-F844DDEEA41C}" srcOrd="0" destOrd="0" presId="urn:microsoft.com/office/officeart/2005/8/layout/radial1"/>
    <dgm:cxn modelId="{56253A8F-0FAF-40EE-B81D-8962DC1F161D}" srcId="{955A2AAA-D2B0-4E02-B7D6-D1D3586B008A}" destId="{969BC390-6CFA-4CEF-B67B-305C56A9B642}" srcOrd="0" destOrd="0" parTransId="{FF53CE27-3ED7-49D5-A1A9-8DAD4503D1F8}" sibTransId="{0543CF60-A49C-46F7-B298-56905F04EF3A}"/>
    <dgm:cxn modelId="{CA8D85A4-2AC5-41FB-BE92-2A1DF33495F3}" srcId="{969BC390-6CFA-4CEF-B67B-305C56A9B642}" destId="{BEA53BE1-29DC-4B23-946C-03B5EA21C705}" srcOrd="2" destOrd="0" parTransId="{B1F981C9-4B6A-4EDA-ABCC-7E9C9FFB759F}" sibTransId="{DBEC6F10-D06E-4B69-BF43-C60FB69DB8AF}"/>
    <dgm:cxn modelId="{BB62A143-478E-40D2-8A62-FEF322B2B72E}" type="presOf" srcId="{969BC390-6CFA-4CEF-B67B-305C56A9B642}" destId="{63EEA85E-A727-494E-B3BA-2A8E4290AD48}" srcOrd="0" destOrd="0" presId="urn:microsoft.com/office/officeart/2005/8/layout/radial1"/>
    <dgm:cxn modelId="{4A959674-940D-477F-B210-54DA10A39F98}" srcId="{969BC390-6CFA-4CEF-B67B-305C56A9B642}" destId="{4B4D37A4-09E2-4BD6-954C-EEA54C01D135}" srcOrd="0" destOrd="0" parTransId="{5AB78017-534E-4B01-93D6-676FE5650012}" sibTransId="{643F3073-5354-417D-B3FB-2F5CFDE37086}"/>
    <dgm:cxn modelId="{7BD1E176-F4BE-4B63-ABD1-4C5F0832A047}" srcId="{969BC390-6CFA-4CEF-B67B-305C56A9B642}" destId="{A193BC7A-69D5-46C2-B53A-A3F3228FDE27}" srcOrd="1" destOrd="0" parTransId="{8D4A8DD2-691A-43DB-AFE2-4706D263ED64}" sibTransId="{E7BD07CF-81AF-40D1-A066-E7CA73BC3948}"/>
    <dgm:cxn modelId="{531A7448-BF85-421E-8A3B-CC8A25E1DC1E}" type="presOf" srcId="{C01C584F-EB03-40DD-B1BF-1E8577AAE812}" destId="{865AA7C3-9FFD-4D2D-A525-898C81FCF4AC}" srcOrd="0" destOrd="0" presId="urn:microsoft.com/office/officeart/2005/8/layout/radial1"/>
    <dgm:cxn modelId="{368146E1-0C25-491C-B126-BB7DDC265BE7}" type="presOf" srcId="{B944D3E5-6D17-4CE2-B72A-9E0FBC30AEE5}" destId="{E71A5C31-37D3-41E6-B4BF-ABC4D2C17468}" srcOrd="0" destOrd="0" presId="urn:microsoft.com/office/officeart/2005/8/layout/radial1"/>
    <dgm:cxn modelId="{672AB88B-FF27-4CA5-833E-6C1A63584654}" type="presOf" srcId="{955A2AAA-D2B0-4E02-B7D6-D1D3586B008A}" destId="{D94A31F5-85F2-488E-8882-3B91D5680693}" srcOrd="0" destOrd="0" presId="urn:microsoft.com/office/officeart/2005/8/layout/radial1"/>
    <dgm:cxn modelId="{964241DF-F4BB-451A-BBDD-333227EBF66B}" type="presOf" srcId="{4B4D37A4-09E2-4BD6-954C-EEA54C01D135}" destId="{A6C7383A-14E0-4FDA-8D58-61B77960C0FD}" srcOrd="0" destOrd="0" presId="urn:microsoft.com/office/officeart/2005/8/layout/radial1"/>
    <dgm:cxn modelId="{36C1BAAB-863D-49BF-9BF1-002FE68B54F4}" type="presOf" srcId="{5AB78017-534E-4B01-93D6-676FE5650012}" destId="{A2476576-457A-4D06-B178-CE469BBE02EC}" srcOrd="1" destOrd="0" presId="urn:microsoft.com/office/officeart/2005/8/layout/radial1"/>
    <dgm:cxn modelId="{89E6EFE7-EC9B-41F6-9DD1-9DFDF7354A20}" type="presOf" srcId="{3331871B-6AE0-4E13-9A4E-4C2C5A2ABB1C}" destId="{FB1A55A8-1E90-4B7C-B5CB-AE9A34570322}" srcOrd="0" destOrd="0" presId="urn:microsoft.com/office/officeart/2005/8/layout/radial1"/>
    <dgm:cxn modelId="{D6F5DAD6-837A-44BD-AF33-C70E4CCE2876}" type="presOf" srcId="{B1F981C9-4B6A-4EDA-ABCC-7E9C9FFB759F}" destId="{CB1F9D68-6B7C-45E4-B6EE-33CC82A3DEE1}" srcOrd="1" destOrd="0" presId="urn:microsoft.com/office/officeart/2005/8/layout/radial1"/>
    <dgm:cxn modelId="{1C1E1319-AC92-430C-B74C-2B06212910E5}" type="presOf" srcId="{5AB78017-534E-4B01-93D6-676FE5650012}" destId="{81929DEC-91D5-4C9F-B63A-F1B7E11F3FD7}" srcOrd="0" destOrd="0" presId="urn:microsoft.com/office/officeart/2005/8/layout/radial1"/>
    <dgm:cxn modelId="{7BE6CD5D-B558-44AF-B83A-696D153998AC}" type="presParOf" srcId="{D94A31F5-85F2-488E-8882-3B91D5680693}" destId="{63EEA85E-A727-494E-B3BA-2A8E4290AD48}" srcOrd="0" destOrd="0" presId="urn:microsoft.com/office/officeart/2005/8/layout/radial1"/>
    <dgm:cxn modelId="{BF21FCF8-EAC0-4E05-BD58-F7AEE6DF69BF}" type="presParOf" srcId="{D94A31F5-85F2-488E-8882-3B91D5680693}" destId="{81929DEC-91D5-4C9F-B63A-F1B7E11F3FD7}" srcOrd="1" destOrd="0" presId="urn:microsoft.com/office/officeart/2005/8/layout/radial1"/>
    <dgm:cxn modelId="{1E794802-C921-4BDB-90C7-87DA6C04272C}" type="presParOf" srcId="{81929DEC-91D5-4C9F-B63A-F1B7E11F3FD7}" destId="{A2476576-457A-4D06-B178-CE469BBE02EC}" srcOrd="0" destOrd="0" presId="urn:microsoft.com/office/officeart/2005/8/layout/radial1"/>
    <dgm:cxn modelId="{B605A3CF-7C8E-4E23-B2EE-096481A038A3}" type="presParOf" srcId="{D94A31F5-85F2-488E-8882-3B91D5680693}" destId="{A6C7383A-14E0-4FDA-8D58-61B77960C0FD}" srcOrd="2" destOrd="0" presId="urn:microsoft.com/office/officeart/2005/8/layout/radial1"/>
    <dgm:cxn modelId="{6A9EF166-0E49-4320-A6A5-6D8D82319841}" type="presParOf" srcId="{D94A31F5-85F2-488E-8882-3B91D5680693}" destId="{4529A8CB-6EE7-4EB4-93EB-1835DD7D2A27}" srcOrd="3" destOrd="0" presId="urn:microsoft.com/office/officeart/2005/8/layout/radial1"/>
    <dgm:cxn modelId="{AB814835-562C-4DAF-8673-CC5095F5EE78}" type="presParOf" srcId="{4529A8CB-6EE7-4EB4-93EB-1835DD7D2A27}" destId="{52FAA3A7-1645-4172-A7C4-3B24087E367F}" srcOrd="0" destOrd="0" presId="urn:microsoft.com/office/officeart/2005/8/layout/radial1"/>
    <dgm:cxn modelId="{738A4489-DF46-40CA-9F25-6836C4A003D7}" type="presParOf" srcId="{D94A31F5-85F2-488E-8882-3B91D5680693}" destId="{D8776509-C70C-4718-92DA-0E6C55C9D70C}" srcOrd="4" destOrd="0" presId="urn:microsoft.com/office/officeart/2005/8/layout/radial1"/>
    <dgm:cxn modelId="{AD467411-043E-4D43-9E1E-8244C94FCB83}" type="presParOf" srcId="{D94A31F5-85F2-488E-8882-3B91D5680693}" destId="{E235A00C-BBD4-4BE6-B5FD-F844DDEEA41C}" srcOrd="5" destOrd="0" presId="urn:microsoft.com/office/officeart/2005/8/layout/radial1"/>
    <dgm:cxn modelId="{0FF88F8F-480B-4BBD-BB83-273261E9793B}" type="presParOf" srcId="{E235A00C-BBD4-4BE6-B5FD-F844DDEEA41C}" destId="{CB1F9D68-6B7C-45E4-B6EE-33CC82A3DEE1}" srcOrd="0" destOrd="0" presId="urn:microsoft.com/office/officeart/2005/8/layout/radial1"/>
    <dgm:cxn modelId="{A987C221-4C34-4702-8E23-5B4FD06709A6}" type="presParOf" srcId="{D94A31F5-85F2-488E-8882-3B91D5680693}" destId="{D7B02AE0-3ECB-4E0D-9522-598E9B9D69F6}" srcOrd="6" destOrd="0" presId="urn:microsoft.com/office/officeart/2005/8/layout/radial1"/>
    <dgm:cxn modelId="{4997D7D6-CAEA-42D7-A71C-07EB09E039FB}" type="presParOf" srcId="{D94A31F5-85F2-488E-8882-3B91D5680693}" destId="{E71A5C31-37D3-41E6-B4BF-ABC4D2C17468}" srcOrd="7" destOrd="0" presId="urn:microsoft.com/office/officeart/2005/8/layout/radial1"/>
    <dgm:cxn modelId="{CFEF16A7-62B3-4CC6-90A6-517503F9E1CA}" type="presParOf" srcId="{E71A5C31-37D3-41E6-B4BF-ABC4D2C17468}" destId="{CA9AC91A-5407-4834-B2BA-48C5D808FD1C}" srcOrd="0" destOrd="0" presId="urn:microsoft.com/office/officeart/2005/8/layout/radial1"/>
    <dgm:cxn modelId="{C2C369D8-D9AA-4681-8BB9-B90D08DA03D0}" type="presParOf" srcId="{D94A31F5-85F2-488E-8882-3B91D5680693}" destId="{E6771A42-5E82-41F5-9329-E388364D19B7}" srcOrd="8" destOrd="0" presId="urn:microsoft.com/office/officeart/2005/8/layout/radial1"/>
    <dgm:cxn modelId="{7D775AD3-C0DA-4687-A489-A79C4263510E}" type="presParOf" srcId="{D94A31F5-85F2-488E-8882-3B91D5680693}" destId="{FB1A55A8-1E90-4B7C-B5CB-AE9A34570322}" srcOrd="9" destOrd="0" presId="urn:microsoft.com/office/officeart/2005/8/layout/radial1"/>
    <dgm:cxn modelId="{7E41553D-6292-4BCF-9728-027B499DCE1A}" type="presParOf" srcId="{FB1A55A8-1E90-4B7C-B5CB-AE9A34570322}" destId="{56C93415-3438-4A59-9931-9C4B450C05A9}" srcOrd="0" destOrd="0" presId="urn:microsoft.com/office/officeart/2005/8/layout/radial1"/>
    <dgm:cxn modelId="{BABB6E72-D206-42AD-B4E6-5165154BAC0E}" type="presParOf" srcId="{D94A31F5-85F2-488E-8882-3B91D5680693}" destId="{865AA7C3-9FFD-4D2D-A525-898C81FCF4A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EA85E-A727-494E-B3BA-2A8E4290AD48}">
      <dsp:nvSpPr>
        <dsp:cNvPr id="0" name=""/>
        <dsp:cNvSpPr/>
      </dsp:nvSpPr>
      <dsp:spPr>
        <a:xfrm>
          <a:off x="2915842" y="2989431"/>
          <a:ext cx="3312337" cy="12834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Физкультурно-оздоровительный  уголок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400923" y="3177389"/>
        <a:ext cx="2342175" cy="907539"/>
      </dsp:txXfrm>
    </dsp:sp>
    <dsp:sp modelId="{81929DEC-91D5-4C9F-B63A-F1B7E11F3FD7}">
      <dsp:nvSpPr>
        <dsp:cNvPr id="0" name=""/>
        <dsp:cNvSpPr/>
      </dsp:nvSpPr>
      <dsp:spPr>
        <a:xfrm rot="16146341">
          <a:off x="4421593" y="2831247"/>
          <a:ext cx="27648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276486" y="19969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52924" y="2844304"/>
        <a:ext cx="13824" cy="13824"/>
      </dsp:txXfrm>
    </dsp:sp>
    <dsp:sp modelId="{A6C7383A-14E0-4FDA-8D58-61B77960C0FD}">
      <dsp:nvSpPr>
        <dsp:cNvPr id="0" name=""/>
        <dsp:cNvSpPr/>
      </dsp:nvSpPr>
      <dsp:spPr>
        <a:xfrm>
          <a:off x="3275856" y="96420"/>
          <a:ext cx="2522803" cy="26167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В целях безопасности его необходимо удалить от окон и дверей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645312" y="479633"/>
        <a:ext cx="1783891" cy="1850316"/>
      </dsp:txXfrm>
    </dsp:sp>
    <dsp:sp modelId="{4529A8CB-6EE7-4EB4-93EB-1835DD7D2A27}">
      <dsp:nvSpPr>
        <dsp:cNvPr id="0" name=""/>
        <dsp:cNvSpPr/>
      </dsp:nvSpPr>
      <dsp:spPr>
        <a:xfrm rot="20414431">
          <a:off x="5768318" y="3070260"/>
          <a:ext cx="61904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9047" y="19969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62365" y="3074754"/>
        <a:ext cx="30952" cy="30952"/>
      </dsp:txXfrm>
    </dsp:sp>
    <dsp:sp modelId="{D8776509-C70C-4718-92DA-0E6C55C9D70C}">
      <dsp:nvSpPr>
        <dsp:cNvPr id="0" name=""/>
        <dsp:cNvSpPr/>
      </dsp:nvSpPr>
      <dsp:spPr>
        <a:xfrm>
          <a:off x="6293849" y="1084154"/>
          <a:ext cx="2754059" cy="2867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Наиболее предпочтительны для окраски оборудования нежные пастельные тона.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697172" y="1504110"/>
        <a:ext cx="1947413" cy="2027726"/>
      </dsp:txXfrm>
    </dsp:sp>
    <dsp:sp modelId="{E235A00C-BBD4-4BE6-B5FD-F844DDEEA41C}">
      <dsp:nvSpPr>
        <dsp:cNvPr id="0" name=""/>
        <dsp:cNvSpPr/>
      </dsp:nvSpPr>
      <dsp:spPr>
        <a:xfrm rot="2413130">
          <a:off x="5195785" y="4375194"/>
          <a:ext cx="559403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59403" y="19969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1502" y="4381179"/>
        <a:ext cx="27970" cy="27970"/>
      </dsp:txXfrm>
    </dsp:sp>
    <dsp:sp modelId="{D7B02AE0-3ECB-4E0D-9522-598E9B9D69F6}">
      <dsp:nvSpPr>
        <dsp:cNvPr id="0" name=""/>
        <dsp:cNvSpPr/>
      </dsp:nvSpPr>
      <dsp:spPr>
        <a:xfrm>
          <a:off x="5364099" y="4088806"/>
          <a:ext cx="2749027" cy="27489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tx1"/>
              </a:solidFill>
            </a:rPr>
            <a:t>Каждое пособие должно быть прочным, надежным, пригодным для эксплуатации</a:t>
          </a:r>
          <a:endParaRPr lang="ru-RU" sz="1700" kern="1200" dirty="0"/>
        </a:p>
      </dsp:txBody>
      <dsp:txXfrm>
        <a:off x="5766685" y="4491386"/>
        <a:ext cx="1943855" cy="1943827"/>
      </dsp:txXfrm>
    </dsp:sp>
    <dsp:sp modelId="{E71A5C31-37D3-41E6-B4BF-ABC4D2C17468}">
      <dsp:nvSpPr>
        <dsp:cNvPr id="0" name=""/>
        <dsp:cNvSpPr/>
      </dsp:nvSpPr>
      <dsp:spPr>
        <a:xfrm rot="8395725">
          <a:off x="3421569" y="4360918"/>
          <a:ext cx="518408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18408" y="19969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67813" y="4367927"/>
        <a:ext cx="25920" cy="25920"/>
      </dsp:txXfrm>
    </dsp:sp>
    <dsp:sp modelId="{E6771A42-5E82-41F5-9329-E388364D19B7}">
      <dsp:nvSpPr>
        <dsp:cNvPr id="0" name=""/>
        <dsp:cNvSpPr/>
      </dsp:nvSpPr>
      <dsp:spPr>
        <a:xfrm>
          <a:off x="1043607" y="4028155"/>
          <a:ext cx="2748987" cy="2829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Материал должен быть безвредный,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термо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-, влагоустойчивый, не иметь неприятных запахов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446187" y="4442575"/>
        <a:ext cx="1943827" cy="2000999"/>
      </dsp:txXfrm>
    </dsp:sp>
    <dsp:sp modelId="{FB1A55A8-1E90-4B7C-B5CB-AE9A34570322}">
      <dsp:nvSpPr>
        <dsp:cNvPr id="0" name=""/>
        <dsp:cNvSpPr/>
      </dsp:nvSpPr>
      <dsp:spPr>
        <a:xfrm rot="12015371">
          <a:off x="2737417" y="3055119"/>
          <a:ext cx="65559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55597" y="19969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48825" y="3058698"/>
        <a:ext cx="32779" cy="32779"/>
      </dsp:txXfrm>
    </dsp:sp>
    <dsp:sp modelId="{865AA7C3-9FFD-4D2D-A525-898C81FCF4AC}">
      <dsp:nvSpPr>
        <dsp:cNvPr id="0" name=""/>
        <dsp:cNvSpPr/>
      </dsp:nvSpPr>
      <dsp:spPr>
        <a:xfrm>
          <a:off x="257848" y="1225259"/>
          <a:ext cx="2579612" cy="25795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>
                  <a:lumMod val="50000"/>
                </a:schemeClr>
              </a:solidFill>
            </a:rPr>
            <a:t> П</a:t>
          </a:r>
          <a:r>
            <a:rPr lang="ru-RU" sz="1800" b="0" kern="1200" dirty="0" smtClean="0">
              <a:solidFill>
                <a:schemeClr val="tx2">
                  <a:lumMod val="50000"/>
                </a:schemeClr>
              </a:solidFill>
            </a:rPr>
            <a:t>редусмотреть  санитарно-гигиенические требования по освещенности, вентиляции и теплоизоляции </a:t>
          </a:r>
          <a:endParaRPr lang="ru-RU" sz="18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35623" y="1603029"/>
        <a:ext cx="1824062" cy="182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7C96-7A13-4AF0-9355-8900C93A0F4B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672A6-1AFC-440F-9992-A7BE0FC98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8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BF2F90-1FF2-4910-BDC6-DE349DFA47E3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244941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РППС Физкультурно-оздоровительного  уголка в группе детского сада</a:t>
            </a:r>
            <a:endParaRPr lang="ru-RU" sz="3200" dirty="0">
              <a:ln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7854696" cy="1512168"/>
          </a:xfrm>
        </p:spPr>
        <p:txBody>
          <a:bodyPr/>
          <a:lstStyle/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Консультация для воспитателей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  ст.воспитатель Зайцева М.И.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60575"/>
            <a:ext cx="8178827" cy="432117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dirty="0" smtClean="0"/>
              <a:t>  </a:t>
            </a: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Физкультурный уголок служит </a:t>
            </a:r>
          </a:p>
          <a:p>
            <a:pPr algn="ctr" eaLnBrk="1" hangingPunct="1">
              <a:buFontTx/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удовлетворению потребности </a:t>
            </a:r>
          </a:p>
          <a:p>
            <a:pPr algn="ctr" eaLnBrk="1" hangingPunct="1">
              <a:buFontTx/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дошкольника в движении и </a:t>
            </a:r>
          </a:p>
          <a:p>
            <a:pPr algn="ctr" eaLnBrk="1" hangingPunct="1">
              <a:buFontTx/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приобщению его к здоровому образа жизни.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765175"/>
            <a:ext cx="7477125" cy="1368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создания  физкультурного уголка.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Спортивный уголок не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следует совмещать с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уголком природы и зоной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самостоятельной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художественной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деятельности детей.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Наилучшим решением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проблемы является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размещение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физкультурного уголка в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Свободной зоне групповой комнаты.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расположения уголка в группе</a:t>
            </a:r>
            <a:endParaRPr lang="ru-RU" sz="36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стя\Desktop\i0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3500462" cy="4661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EEA85E-A727-494E-B3BA-2A8E4290A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>
                                            <p:graphicEl>
                                              <a:dgm id="{63EEA85E-A727-494E-B3BA-2A8E4290A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929DEC-91D5-4C9F-B63A-F1B7E11F3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>
                                            <p:graphicEl>
                                              <a:dgm id="{81929DEC-91D5-4C9F-B63A-F1B7E11F3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7383A-14E0-4FDA-8D58-61B77960C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>
                                            <p:graphicEl>
                                              <a:dgm id="{A6C7383A-14E0-4FDA-8D58-61B77960C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9A8CB-6EE7-4EB4-93EB-1835DD7D2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>
                                            <p:graphicEl>
                                              <a:dgm id="{4529A8CB-6EE7-4EB4-93EB-1835DD7D2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776509-C70C-4718-92DA-0E6C55C9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>
                                            <p:graphicEl>
                                              <a:dgm id="{D8776509-C70C-4718-92DA-0E6C55C9D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35A00C-BBD4-4BE6-B5FD-F844DDEEA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>
                                            <p:graphicEl>
                                              <a:dgm id="{E235A00C-BBD4-4BE6-B5FD-F844DDEEA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B02AE0-3ECB-4E0D-9522-598E9B9D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">
                                            <p:graphicEl>
                                              <a:dgm id="{D7B02AE0-3ECB-4E0D-9522-598E9B9D6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1A5C31-37D3-41E6-B4BF-ABC4D2C17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7">
                                            <p:graphicEl>
                                              <a:dgm id="{E71A5C31-37D3-41E6-B4BF-ABC4D2C17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771A42-5E82-41F5-9329-E388364D1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">
                                            <p:graphicEl>
                                              <a:dgm id="{E6771A42-5E82-41F5-9329-E388364D1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A55A8-1E90-4B7C-B5CB-AE9A34570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7">
                                            <p:graphicEl>
                                              <a:dgm id="{FB1A55A8-1E90-4B7C-B5CB-AE9A34570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5AA7C3-9FFD-4D2D-A525-898C81FCF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7">
                                            <p:graphicEl>
                                              <a:dgm id="{865AA7C3-9FFD-4D2D-A525-898C81FCF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1937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2689" y="26064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Ошибки часто допускаемые при использовании уголка по физическому развитию</a:t>
            </a:r>
            <a:endParaRPr lang="ru-RU" sz="28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737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Статичность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однообразие материалов.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(Редкая сменяемость материала делает их не интересным для  ребенка, вызывает нежелание использовать их в своей деятельности, не привлечение детей воспитателем к материалу, представленному в уголке).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Несоответствие оборудования и материалов возрастным возможностям и актуальным интересам детей.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(Хранение материалов в недоступных для детей полках, отсутствие в уголке качественных, иллюстративных альбомов по видам спорта, карточек  по подвижным играм и т.д.)</a:t>
            </a:r>
          </a:p>
          <a:p>
            <a:pPr marL="609600" indent="-6096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Прямой словесный запрет на использование материалов и оборудования уголка в свободной или самостоятельной деятельности.</a:t>
            </a:r>
          </a:p>
          <a:p>
            <a:pPr marL="609600" indent="-609600">
              <a:buFontTx/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Малопривлекательность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материалов, их ветхость не стимулируют интерес детей к их применению в свободной деятельности детей.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паспорта уголка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символик, отражающей тематику физкультуры и спорта, отражение текущей темы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в в физкультурном уголке (самостоятельно, под руководством воспитателя);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воспитателя презентовать свой уголок.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оформлению:</a:t>
            </a:r>
            <a:br>
              <a:rPr lang="ru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должны присутствовать все необходимые пособия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группе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 РППС должна быть содержательно-насыщенной; трансформируемой; полифункциональной; доступной; безопасной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Классификация оборудования и материалов </a:t>
            </a:r>
            <a:r>
              <a:rPr lang="ru-RU" sz="2800" b="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  <a:endParaRPr lang="ru-RU" sz="2800" b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8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 Подвижные игры  КАРТОТЕКИ ПОДВИЖНЫХ ИГР: -ИГРЫ НА РАЗВИТИЕ ДЫХАНИЯ; -ИГРЫ МАЛОЙ ПОДВИЖНОСТИ; -ИГРЫ СРЕДНЕЙ ПОДВИЖНОСТИ; -ИГРЫ БОЛЬШОЙ ПОДВИЖНОСТИ; -СПОРТИВНЫЕ ИГРЫ, </a:t>
            </a:r>
            <a:r>
              <a:rPr lang="ru-RU" dirty="0" err="1" smtClean="0"/>
              <a:t>др</a:t>
            </a:r>
            <a:r>
              <a:rPr lang="ru-RU" dirty="0" smtClean="0"/>
              <a:t>  МАСКИ И АТРИБУТЫ ДЛЯ ПОДВИЖНЫХ ИГР: -ПЛАТОЧКИ; -ШАПОЧКИ; -ЛЕНТОЧКИ; -МАЛЕНЬКИЙ МЯЧИК; -МАЛЕНЬКАЯ 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Картотеки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ХОДЬБЫ, БЕГА,РАВНОВЕСИЯ; ДЛЯ ПРЫЖКОВ; ДЛЯ КАТАНИЯ, БРОСАНИЯ, ЛОВЛИ; ДЛЯ ПОДЛЕЗАНИЯ, ЛАЗАНИЯ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40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  ГИМНАСТИЧЕСКИЕ ПАЛКИ;  ДЕТСКИЕ ГАНТЕЛИ;  ФЛАЖКИ;  </a:t>
            </a:r>
            <a:r>
              <a:rPr lang="ru-RU" dirty="0" err="1" smtClean="0"/>
              <a:t>КУБИКИ.др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40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endParaRPr lang="ru-RU" sz="40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МАССАЖНЫЕ ДОРОЖКИ; ПРЕДМЕТЫ ДЛЯ ПЕРЕСТУПАНИЯ (ВЕДЕРКИ); БИЛЬБОКЕ (ИЗ ПЛАСТИКОВЫХ БУТЫЛОК И КИНДЕР СЮРПРИЗОВ); БРОСОВЫЙ МАТЕРИАЛ (ШИШКИ, ЯЙЦА ОТ КИНДЕР СЮРПРИЗОВ,КАРАНДАШИ) ДЛЯ МАССАЖА И ЗАХВАТЫВАНИЯ ПАЛЬЦАМИ НОГ ПРЕДМЕТОВ; МАССАЖНЫЕ СЛЕДЫ (СЛЕДЫ С НАШИТЫМИ ПУГОВИЦАМИ),</a:t>
            </a:r>
            <a:r>
              <a:rPr lang="ru-RU" dirty="0" err="1" smtClean="0"/>
              <a:t>др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2"/>
                </a:solidFill>
              </a:rPr>
              <a:t>Нетрадиционное оборудование</a:t>
            </a:r>
            <a:endParaRPr lang="ru-RU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8424936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>
                <a:ln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«Чтобы сделать ребенка </a:t>
            </a:r>
            <a:r>
              <a:rPr lang="ru-RU" sz="4400" b="1">
                <a:ln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умным </a:t>
            </a:r>
            <a:r>
              <a:rPr lang="ru-RU" sz="4400" b="1" smtClean="0">
                <a:ln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, </a:t>
            </a:r>
            <a:r>
              <a:rPr lang="ru-RU" sz="4400" b="1" dirty="0">
                <a:ln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сделайте его крепким и здоровым: пусть он работает, действует, бегает, кричит, пусть он находится в постоянном движении».</a:t>
            </a:r>
          </a:p>
          <a:p>
            <a:r>
              <a:rPr lang="ru-RU" sz="4400" b="1" dirty="0" smtClean="0">
                <a:ln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                    Жан </a:t>
            </a:r>
            <a:r>
              <a:rPr lang="ru-RU" sz="4400" b="1" dirty="0">
                <a:ln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Жак Руссо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 ВИДЫ СПОРТА;  ЧЕТВЕРТЫЙ ЛИШНИЙ;  НАЙДИ ОТЛИЧИЯ;  СОБЕРИ КАРТИНКУ;  10 ВИДОВ СПОРТА, </a:t>
            </a:r>
            <a:r>
              <a:rPr lang="ru-RU" dirty="0" err="1" smtClean="0"/>
              <a:t>др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dirty="0" smtClean="0"/>
              <a:t>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 ШАХМАТЫ;  ШАШКИ;  НАСТОЛЬНЫЙ ХОККЕЙ;  НАСТОЛЬНЫЙ ФУТБОЛ;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  <a:endParaRPr lang="ru-RU" sz="40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СПОРТИВНЫЕ КАРТИНКИ, ФОТОГРАФИИ, ИЛЛЮСТРАЦИИ  ЛЕТНИЕ ВИДЫ СПОРТА;  ЗИМНИЕ ВИДЫ СПОРТА;  ОЛИМПИЙСКАЯ </a:t>
            </a:r>
            <a:r>
              <a:rPr lang="ru-RU" dirty="0" err="1" smtClean="0"/>
              <a:t>СИМВОЛИКА,др</a:t>
            </a:r>
            <a:r>
              <a:rPr lang="ru-RU" dirty="0" smtClean="0"/>
              <a:t> СОБЫТИЯ СПОРТИВНОЙ ЖИЗНИ; ЭКРАН ДОСТИЖЕНИЙ ,РАЗЛИЧНЫЕ ВИДЫ СТЕНГАЗЕТ,ВЫСТАВОК,АЛЬБОМОВ СПОРТИВНЫХ ОБЪЕКОВ.СПОРТСМЕНОВ,СПОРТИВНЫХ ПРОФЕССИЙ(НАПРИМЕР РЕГИОНАЛЬНЫХ)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Наглядно - дидактический материал</a:t>
            </a:r>
            <a:endParaRPr lang="ru-RU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/>
              <a:t>Ясельная группа (дети третьего года жизни)</a:t>
            </a:r>
          </a:p>
          <a:p>
            <a:endParaRPr lang="ru-RU" dirty="0"/>
          </a:p>
          <a:p>
            <a:r>
              <a:rPr lang="ru-RU" dirty="0"/>
              <a:t>- иллюстрации, картинки видов спорта согласно времени года.</a:t>
            </a:r>
          </a:p>
          <a:p>
            <a:endParaRPr lang="ru-RU" dirty="0"/>
          </a:p>
          <a:p>
            <a:r>
              <a:rPr lang="ru-RU" dirty="0"/>
              <a:t>- разрезные картинки в соответствии с возрастом.</a:t>
            </a:r>
          </a:p>
          <a:p>
            <a:endParaRPr lang="ru-RU" dirty="0"/>
          </a:p>
          <a:p>
            <a:r>
              <a:rPr lang="ru-RU" dirty="0"/>
              <a:t>- маски животных для подвижных игр.</a:t>
            </a:r>
          </a:p>
          <a:p>
            <a:endParaRPr lang="ru-RU" dirty="0"/>
          </a:p>
          <a:p>
            <a:r>
              <a:rPr lang="ru-RU" dirty="0"/>
              <a:t>- мешочки с крупой (бобы, горох, фасоль и т. д.)</a:t>
            </a:r>
          </a:p>
          <a:p>
            <a:endParaRPr lang="ru-RU" dirty="0"/>
          </a:p>
          <a:p>
            <a:r>
              <a:rPr lang="ru-RU" dirty="0"/>
              <a:t>- коврики массажные;</a:t>
            </a:r>
          </a:p>
          <a:p>
            <a:endParaRPr lang="ru-RU" dirty="0"/>
          </a:p>
          <a:p>
            <a:r>
              <a:rPr lang="ru-RU" dirty="0"/>
              <a:t>- веревка (для хождения босиком)</a:t>
            </a:r>
          </a:p>
          <a:p>
            <a:endParaRPr lang="ru-RU" dirty="0"/>
          </a:p>
          <a:p>
            <a:r>
              <a:rPr lang="ru-RU" dirty="0"/>
              <a:t>- бросовый материал (шишки, «яйца» от киндер-сюрпризов и т. д.) для самомассажа, захвата и перекладывания с места на место стопами и пальцами ног.</a:t>
            </a:r>
          </a:p>
          <a:p>
            <a:endParaRPr lang="ru-RU" dirty="0"/>
          </a:p>
          <a:p>
            <a:r>
              <a:rPr lang="ru-RU" dirty="0"/>
              <a:t>- нестандартное оборудование, сделанное своими руками (веревочки-</a:t>
            </a:r>
            <a:r>
              <a:rPr lang="ru-RU" dirty="0" err="1"/>
              <a:t>моталочки</a:t>
            </a:r>
            <a:r>
              <a:rPr lang="ru-RU" dirty="0"/>
              <a:t>, варежки, носочки с пуговицами)</a:t>
            </a:r>
          </a:p>
          <a:p>
            <a:endParaRPr lang="ru-RU" dirty="0"/>
          </a:p>
          <a:p>
            <a:r>
              <a:rPr lang="ru-RU" dirty="0"/>
              <a:t>- мячики – ежики;</a:t>
            </a:r>
          </a:p>
          <a:p>
            <a:endParaRPr lang="ru-RU" dirty="0"/>
          </a:p>
          <a:p>
            <a:r>
              <a:rPr lang="ru-RU" dirty="0"/>
              <a:t>Скакалки, обручи, ленточки с колечками, обручи малые, воротца (для </a:t>
            </a:r>
            <a:r>
              <a:rPr lang="ru-RU" dirty="0" err="1"/>
              <a:t>подлезания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Мячи разного размера и из разных материалов, </a:t>
            </a:r>
            <a:r>
              <a:rPr lang="ru-RU" dirty="0" err="1"/>
              <a:t>кольцеброс</a:t>
            </a:r>
            <a:r>
              <a:rPr lang="ru-RU" dirty="0"/>
              <a:t>, корзина для заброса мячей, мишень мягкая, кегли</a:t>
            </a:r>
          </a:p>
          <a:p>
            <a:endParaRPr lang="ru-RU" dirty="0"/>
          </a:p>
          <a:p>
            <a:r>
              <a:rPr lang="ru-RU" dirty="0"/>
              <a:t>Выносной материал:</a:t>
            </a:r>
          </a:p>
          <a:p>
            <a:endParaRPr lang="ru-RU" dirty="0"/>
          </a:p>
          <a:p>
            <a:r>
              <a:rPr lang="ru-RU" dirty="0"/>
              <a:t>- мячи резиновые;</a:t>
            </a:r>
          </a:p>
          <a:p>
            <a:endParaRPr lang="ru-RU" dirty="0"/>
          </a:p>
          <a:p>
            <a:r>
              <a:rPr lang="ru-RU" dirty="0"/>
              <a:t>- обручи;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Ясли</a:t>
            </a:r>
            <a:endParaRPr lang="ru-RU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23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/>
              <a:t>-иллюстрации, картинки видов спорта согласно времени года.</a:t>
            </a:r>
          </a:p>
          <a:p>
            <a:endParaRPr lang="ru-RU" dirty="0"/>
          </a:p>
          <a:p>
            <a:r>
              <a:rPr lang="ru-RU" dirty="0"/>
              <a:t>- разрезные картинки в соответствии с возрастом.</a:t>
            </a:r>
          </a:p>
          <a:p>
            <a:endParaRPr lang="ru-RU" dirty="0"/>
          </a:p>
          <a:p>
            <a:r>
              <a:rPr lang="ru-RU" dirty="0"/>
              <a:t>- маски животных для подвижных и малоподвижных игр.</a:t>
            </a:r>
          </a:p>
          <a:p>
            <a:endParaRPr lang="ru-RU" dirty="0"/>
          </a:p>
          <a:p>
            <a:r>
              <a:rPr lang="ru-RU" dirty="0"/>
              <a:t>- мешочки с крупой (бобы, горох, фасоль и т. д.) в разных формах для ходьбы;</a:t>
            </a:r>
          </a:p>
          <a:p>
            <a:endParaRPr lang="ru-RU" dirty="0"/>
          </a:p>
          <a:p>
            <a:r>
              <a:rPr lang="ru-RU" dirty="0"/>
              <a:t>- коврики массажные,</a:t>
            </a:r>
          </a:p>
          <a:p>
            <a:endParaRPr lang="ru-RU" dirty="0"/>
          </a:p>
          <a:p>
            <a:r>
              <a:rPr lang="ru-RU" dirty="0"/>
              <a:t>– веревка (для хождения босиком)</a:t>
            </a:r>
          </a:p>
          <a:p>
            <a:endParaRPr lang="ru-RU" dirty="0"/>
          </a:p>
          <a:p>
            <a:r>
              <a:rPr lang="ru-RU" dirty="0"/>
              <a:t>- бросовый материал (шишки, «яйца» от киндер-сюрпризов и т. д.) для захвата и перекладывания с места на место стопами и пальцами ног.</a:t>
            </a:r>
          </a:p>
          <a:p>
            <a:endParaRPr lang="ru-RU" dirty="0"/>
          </a:p>
          <a:p>
            <a:r>
              <a:rPr lang="ru-RU" dirty="0"/>
              <a:t>- нестандартное оборудование, сделанное своими руками (веревочки- </a:t>
            </a:r>
            <a:r>
              <a:rPr lang="ru-RU" dirty="0" err="1"/>
              <a:t>моталочки</a:t>
            </a:r>
            <a:r>
              <a:rPr lang="ru-RU" dirty="0"/>
              <a:t>, варежки, носочки с пуговицами).</a:t>
            </a:r>
          </a:p>
          <a:p>
            <a:endParaRPr lang="ru-RU" dirty="0"/>
          </a:p>
          <a:p>
            <a:r>
              <a:rPr lang="ru-RU" dirty="0"/>
              <a:t>- мячики – ежики;</a:t>
            </a:r>
          </a:p>
          <a:p>
            <a:endParaRPr lang="ru-RU" dirty="0"/>
          </a:p>
          <a:p>
            <a:r>
              <a:rPr lang="ru-RU" dirty="0"/>
              <a:t>Скакалки, обручи, ленточки с колечками, обручи малые, -воротца (для </a:t>
            </a:r>
            <a:r>
              <a:rPr lang="ru-RU" dirty="0" err="1"/>
              <a:t>подлезания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Мячи разного размера и из разных материалов, </a:t>
            </a:r>
            <a:r>
              <a:rPr lang="ru-RU" dirty="0" err="1"/>
              <a:t>кольцеброс</a:t>
            </a:r>
            <a:r>
              <a:rPr lang="ru-RU" dirty="0"/>
              <a:t>, корзина для заброса мячей, мишень мягкая, кегли.</a:t>
            </a:r>
          </a:p>
          <a:p>
            <a:endParaRPr lang="ru-RU" dirty="0"/>
          </a:p>
          <a:p>
            <a:r>
              <a:rPr lang="ru-RU" dirty="0"/>
              <a:t>Выносной материал:</a:t>
            </a:r>
          </a:p>
          <a:p>
            <a:endParaRPr lang="ru-RU" dirty="0"/>
          </a:p>
          <a:p>
            <a:r>
              <a:rPr lang="ru-RU" dirty="0"/>
              <a:t>- мячи резиновые;</a:t>
            </a:r>
          </a:p>
          <a:p>
            <a:endParaRPr lang="ru-RU" dirty="0"/>
          </a:p>
          <a:p>
            <a:r>
              <a:rPr lang="ru-RU" dirty="0"/>
              <a:t>- обручи;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  <a:endParaRPr lang="ru-RU" sz="2800" b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98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-иллюстрированный материал по зимним и летним видам спорта;</a:t>
            </a:r>
          </a:p>
          <a:p>
            <a:endParaRPr lang="ru-RU" dirty="0"/>
          </a:p>
          <a:p>
            <a:r>
              <a:rPr lang="ru-RU" dirty="0"/>
              <a:t>-иллюстрированный материал о выдающихся спортсменов нашего края.</a:t>
            </a:r>
          </a:p>
          <a:p>
            <a:endParaRPr lang="ru-RU" dirty="0"/>
          </a:p>
          <a:p>
            <a:r>
              <a:rPr lang="ru-RU" dirty="0"/>
              <a:t>-символика и материалы по истории Олимпийского движения</a:t>
            </a:r>
          </a:p>
          <a:p>
            <a:endParaRPr lang="ru-RU" dirty="0"/>
          </a:p>
          <a:p>
            <a:r>
              <a:rPr lang="ru-RU" dirty="0"/>
              <a:t>- дидактические игры о спорте: -настольно -печатные игры,</a:t>
            </a:r>
          </a:p>
          <a:p>
            <a:endParaRPr lang="ru-RU" dirty="0"/>
          </a:p>
          <a:p>
            <a:r>
              <a:rPr lang="ru-RU" dirty="0"/>
              <a:t>-парные картинки, лото,</a:t>
            </a:r>
          </a:p>
          <a:p>
            <a:endParaRPr lang="ru-RU" dirty="0"/>
          </a:p>
          <a:p>
            <a:r>
              <a:rPr lang="ru-RU" dirty="0"/>
              <a:t>разрезные картинки</a:t>
            </a:r>
          </a:p>
          <a:p>
            <a:endParaRPr lang="ru-RU" dirty="0"/>
          </a:p>
          <a:p>
            <a:r>
              <a:rPr lang="ru-RU" dirty="0"/>
              <a:t>- маски животных для подвижных и малоподвижных игр.</a:t>
            </a:r>
          </a:p>
          <a:p>
            <a:endParaRPr lang="ru-RU" dirty="0"/>
          </a:p>
          <a:p>
            <a:r>
              <a:rPr lang="ru-RU" dirty="0"/>
              <a:t>- мешочки с крупой (бобы, горох, фасоль и т. д.) в разных формах для ходьбы;</a:t>
            </a:r>
          </a:p>
          <a:p>
            <a:endParaRPr lang="ru-RU" dirty="0"/>
          </a:p>
          <a:p>
            <a:r>
              <a:rPr lang="ru-RU" dirty="0"/>
              <a:t>- коврики массажные,</a:t>
            </a:r>
          </a:p>
          <a:p>
            <a:endParaRPr lang="ru-RU" dirty="0"/>
          </a:p>
          <a:p>
            <a:r>
              <a:rPr lang="ru-RU" dirty="0"/>
              <a:t>– веревка (для хождения босиком)</a:t>
            </a:r>
          </a:p>
          <a:p>
            <a:endParaRPr lang="ru-RU" dirty="0"/>
          </a:p>
          <a:p>
            <a:r>
              <a:rPr lang="ru-RU" dirty="0"/>
              <a:t>- бросовый материал (шишки, «яйца» от киндер-сюрприз и т. д.) для захвата и перекладывания с места на место стопами и пальцами ног.</a:t>
            </a:r>
          </a:p>
          <a:p>
            <a:endParaRPr lang="ru-RU" dirty="0"/>
          </a:p>
          <a:p>
            <a:r>
              <a:rPr lang="ru-RU" dirty="0"/>
              <a:t>- нестандартное оборудование, сделанное своими руками (веревочки- </a:t>
            </a:r>
            <a:r>
              <a:rPr lang="ru-RU" dirty="0" err="1"/>
              <a:t>моталочки</a:t>
            </a:r>
            <a:r>
              <a:rPr lang="ru-RU" dirty="0"/>
              <a:t>, варежки, носочки с пуговицами).</a:t>
            </a:r>
          </a:p>
          <a:p>
            <a:endParaRPr lang="ru-RU" dirty="0"/>
          </a:p>
          <a:p>
            <a:r>
              <a:rPr lang="ru-RU" dirty="0"/>
              <a:t>- мячики – ежики;</a:t>
            </a:r>
          </a:p>
          <a:p>
            <a:endParaRPr lang="ru-RU" dirty="0"/>
          </a:p>
          <a:p>
            <a:r>
              <a:rPr lang="ru-RU" dirty="0"/>
              <a:t>Скакалки, обручи, ленточки с колечками, обручи малые, обручи большие, воротца (для </a:t>
            </a:r>
            <a:r>
              <a:rPr lang="ru-RU" dirty="0" err="1"/>
              <a:t>подлезания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Мячи разного размера и из разных материалов, мяч на липучке с мишенью, </a:t>
            </a:r>
            <a:r>
              <a:rPr lang="ru-RU" dirty="0" err="1"/>
              <a:t>кольцеброс</a:t>
            </a:r>
            <a:r>
              <a:rPr lang="ru-RU" dirty="0"/>
              <a:t>, кегли</a:t>
            </a:r>
          </a:p>
          <a:p>
            <a:endParaRPr lang="ru-RU" dirty="0"/>
          </a:p>
          <a:p>
            <a:r>
              <a:rPr lang="ru-RU" dirty="0"/>
              <a:t>Выносной материал:</a:t>
            </a:r>
          </a:p>
          <a:p>
            <a:endParaRPr lang="ru-RU" dirty="0"/>
          </a:p>
          <a:p>
            <a:r>
              <a:rPr lang="ru-RU" dirty="0"/>
              <a:t>- мячи резиновые</a:t>
            </a:r>
            <a:r>
              <a:rPr lang="ru-RU" dirty="0" smtClean="0"/>
              <a:t>;- </a:t>
            </a:r>
            <a:r>
              <a:rPr lang="ru-RU" dirty="0"/>
              <a:t>мяч футбольный;</a:t>
            </a:r>
          </a:p>
          <a:p>
            <a:endParaRPr lang="ru-RU" dirty="0"/>
          </a:p>
          <a:p>
            <a:r>
              <a:rPr lang="ru-RU" dirty="0"/>
              <a:t>- скакалки;</a:t>
            </a:r>
          </a:p>
          <a:p>
            <a:endParaRPr lang="ru-RU" dirty="0"/>
          </a:p>
          <a:p>
            <a:r>
              <a:rPr lang="ru-RU" dirty="0"/>
              <a:t>- обручи;</a:t>
            </a:r>
          </a:p>
          <a:p>
            <a:endParaRPr lang="ru-RU" dirty="0"/>
          </a:p>
          <a:p>
            <a:r>
              <a:rPr lang="ru-RU" dirty="0"/>
              <a:t>- хоккейные клюшки; кегли, мячики пластмассовые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sz="2800" b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95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-сведения о важнейших событиях спортивной жизни страны (книжки-самоделки, альбомы,</a:t>
            </a:r>
          </a:p>
          <a:p>
            <a:endParaRPr lang="ru-RU" dirty="0"/>
          </a:p>
          <a:p>
            <a:r>
              <a:rPr lang="ru-RU" dirty="0"/>
              <a:t>-иллюстрированный материал по зимним и летним видам спорта;</a:t>
            </a:r>
          </a:p>
          <a:p>
            <a:endParaRPr lang="ru-RU" dirty="0"/>
          </a:p>
          <a:p>
            <a:r>
              <a:rPr lang="ru-RU" dirty="0"/>
              <a:t>-иллюстрированный материал о выдающихся спортсменов нашего края.</a:t>
            </a:r>
          </a:p>
          <a:p>
            <a:endParaRPr lang="ru-RU" dirty="0"/>
          </a:p>
          <a:p>
            <a:r>
              <a:rPr lang="ru-RU" dirty="0"/>
              <a:t>-символика и материалы по истории Олимпийского движения (флаг, кольца, гимн, клятва, лозунг, медали, огонь, оливковая ветвь, талисман, эмблемы)</a:t>
            </a:r>
          </a:p>
          <a:p>
            <a:endParaRPr lang="ru-RU" dirty="0"/>
          </a:p>
          <a:p>
            <a:r>
              <a:rPr lang="ru-RU" dirty="0"/>
              <a:t>- дидактические игры о спорте: -настольно -печатные игры,</a:t>
            </a:r>
          </a:p>
          <a:p>
            <a:endParaRPr lang="ru-RU" dirty="0"/>
          </a:p>
          <a:p>
            <a:r>
              <a:rPr lang="ru-RU" dirty="0"/>
              <a:t>-парные картинки, лото, домино, лабиринт, разрезные картинки, </a:t>
            </a:r>
            <a:r>
              <a:rPr lang="ru-RU" dirty="0" err="1"/>
              <a:t>пазлы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-игры с фишками,</a:t>
            </a:r>
          </a:p>
          <a:p>
            <a:endParaRPr lang="ru-RU" dirty="0"/>
          </a:p>
          <a:p>
            <a:r>
              <a:rPr lang="ru-RU" dirty="0"/>
              <a:t>-спортивные настольные игры (хоккей, баскетбол, футбол и т. д. ,</a:t>
            </a:r>
          </a:p>
          <a:p>
            <a:endParaRPr lang="ru-RU" dirty="0"/>
          </a:p>
          <a:p>
            <a:r>
              <a:rPr lang="ru-RU" dirty="0"/>
              <a:t>- маски для обыгрывания подвижных и малоподвижных игр</a:t>
            </a:r>
          </a:p>
          <a:p>
            <a:endParaRPr lang="ru-RU" dirty="0"/>
          </a:p>
          <a:p>
            <a:r>
              <a:rPr lang="ru-RU" dirty="0"/>
              <a:t>- мешочки с крупой (бобы, горох, фасоль и т. д.) в разных формах для ходьбы;</a:t>
            </a:r>
          </a:p>
          <a:p>
            <a:endParaRPr lang="ru-RU" dirty="0"/>
          </a:p>
          <a:p>
            <a:r>
              <a:rPr lang="ru-RU" dirty="0"/>
              <a:t>- коврики массажные,</a:t>
            </a:r>
          </a:p>
          <a:p>
            <a:endParaRPr lang="ru-RU" dirty="0"/>
          </a:p>
          <a:p>
            <a:r>
              <a:rPr lang="ru-RU" dirty="0"/>
              <a:t>– веревка (для хождения босиком,</a:t>
            </a:r>
          </a:p>
          <a:p>
            <a:endParaRPr lang="ru-RU" dirty="0"/>
          </a:p>
          <a:p>
            <a:r>
              <a:rPr lang="ru-RU" dirty="0"/>
              <a:t>- бросовый материал (шишки, «яйца» от киндер-сюрпризов и т. д.) для захвата и перекладывания с места на место стопами и пальцами ног.</a:t>
            </a:r>
          </a:p>
          <a:p>
            <a:endParaRPr lang="ru-RU" dirty="0"/>
          </a:p>
          <a:p>
            <a:r>
              <a:rPr lang="ru-RU" dirty="0"/>
              <a:t>- нестандартное оборудование, сделанное своими руками (веревочки- </a:t>
            </a:r>
            <a:r>
              <a:rPr lang="ru-RU" dirty="0" err="1"/>
              <a:t>моталочки</a:t>
            </a:r>
            <a:r>
              <a:rPr lang="ru-RU" dirty="0"/>
              <a:t>, варежки, носочки с пуговицами).</a:t>
            </a:r>
          </a:p>
          <a:p>
            <a:endParaRPr lang="ru-RU" dirty="0"/>
          </a:p>
          <a:p>
            <a:r>
              <a:rPr lang="ru-RU" dirty="0"/>
              <a:t>- мячики – ежики;</a:t>
            </a:r>
          </a:p>
          <a:p>
            <a:endParaRPr lang="ru-RU" dirty="0"/>
          </a:p>
          <a:p>
            <a:r>
              <a:rPr lang="ru-RU" dirty="0"/>
              <a:t>Скакалки, обручи, ленточки с колечками, обручи малые, обручи большие, воротца (для </a:t>
            </a:r>
            <a:r>
              <a:rPr lang="ru-RU" dirty="0" err="1"/>
              <a:t>подлезания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Мячи разного размера и из разных материалов, </a:t>
            </a:r>
            <a:r>
              <a:rPr lang="ru-RU" dirty="0" err="1"/>
              <a:t>кольцеброс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мячик для настольного тенниса с ракеткой, мяч на липучке с мишенью, кегли, мяч </a:t>
            </a:r>
            <a:r>
              <a:rPr lang="ru-RU" dirty="0" err="1"/>
              <a:t>фитбол</a:t>
            </a:r>
            <a:r>
              <a:rPr lang="ru-RU" dirty="0"/>
              <a:t>, гимнастические палки.</a:t>
            </a:r>
          </a:p>
          <a:p>
            <a:endParaRPr lang="ru-RU" dirty="0"/>
          </a:p>
          <a:p>
            <a:r>
              <a:rPr lang="ru-RU" dirty="0"/>
              <a:t>Выносной </a:t>
            </a:r>
            <a:r>
              <a:rPr lang="ru-RU" dirty="0" smtClean="0"/>
              <a:t>материал- </a:t>
            </a:r>
            <a:r>
              <a:rPr lang="ru-RU" dirty="0"/>
              <a:t>мячи резиновые</a:t>
            </a:r>
            <a:r>
              <a:rPr lang="ru-RU" dirty="0" smtClean="0"/>
              <a:t>; </a:t>
            </a:r>
            <a:r>
              <a:rPr lang="ru-RU" dirty="0"/>
              <a:t>мяч футбольный</a:t>
            </a:r>
            <a:r>
              <a:rPr lang="ru-RU" dirty="0" smtClean="0"/>
              <a:t>; </a:t>
            </a:r>
            <a:r>
              <a:rPr lang="ru-RU" dirty="0" err="1" smtClean="0"/>
              <a:t>бадминтон;скакалки</a:t>
            </a:r>
            <a:r>
              <a:rPr lang="ru-RU" dirty="0" smtClean="0"/>
              <a:t>; </a:t>
            </a:r>
            <a:r>
              <a:rPr lang="ru-RU" dirty="0" err="1" smtClean="0"/>
              <a:t>обручи;лыжи</a:t>
            </a:r>
            <a:r>
              <a:rPr lang="ru-RU" dirty="0"/>
              <a:t>; мини- </a:t>
            </a:r>
            <a:r>
              <a:rPr lang="ru-RU" dirty="0" err="1" smtClean="0"/>
              <a:t>лыжи,хоккейные</a:t>
            </a:r>
            <a:r>
              <a:rPr lang="ru-RU" dirty="0" smtClean="0"/>
              <a:t> </a:t>
            </a:r>
            <a:r>
              <a:rPr lang="ru-RU" dirty="0"/>
              <a:t>клюшки;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  <a:endParaRPr lang="ru-RU" sz="2800" b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6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-сведения о важнейших событиях спортивной жизни страны (книжки-самоделки, альбомы,</a:t>
            </a:r>
          </a:p>
          <a:p>
            <a:endParaRPr lang="ru-RU" dirty="0"/>
          </a:p>
          <a:p>
            <a:r>
              <a:rPr lang="ru-RU" dirty="0"/>
              <a:t>-иллюстрированный материал по зимним и летним видам спорта;</a:t>
            </a:r>
          </a:p>
          <a:p>
            <a:endParaRPr lang="ru-RU" dirty="0"/>
          </a:p>
          <a:p>
            <a:r>
              <a:rPr lang="ru-RU" dirty="0"/>
              <a:t>-иллюстрированный материал о выдающихся спортсменов нашего края.</a:t>
            </a:r>
          </a:p>
          <a:p>
            <a:endParaRPr lang="ru-RU" dirty="0"/>
          </a:p>
          <a:p>
            <a:r>
              <a:rPr lang="ru-RU" dirty="0"/>
              <a:t>- символика и материалы по истории Олимпийского движения.</a:t>
            </a:r>
          </a:p>
          <a:p>
            <a:endParaRPr lang="ru-RU" dirty="0"/>
          </a:p>
          <a:p>
            <a:r>
              <a:rPr lang="ru-RU" dirty="0"/>
              <a:t>(флаг, кольца, гимн, клятва, лозунг, медали, огонь, оливковая ветвь, талисман, эмблемы)</a:t>
            </a:r>
          </a:p>
          <a:p>
            <a:endParaRPr lang="ru-RU" dirty="0"/>
          </a:p>
          <a:p>
            <a:r>
              <a:rPr lang="ru-RU" dirty="0"/>
              <a:t>- дидактические игры о спорте: настольно-печатные игры, парные картинки, лото, домино, лабиринт, разрезные картинки, </a:t>
            </a:r>
            <a:r>
              <a:rPr lang="ru-RU" dirty="0" err="1"/>
              <a:t>пазлы</a:t>
            </a:r>
            <a:r>
              <a:rPr lang="ru-RU" dirty="0"/>
              <a:t>, игры с фишками, спортивные настольные игры (хоккей, баскетбол, футбол и т. д. ,</a:t>
            </a:r>
          </a:p>
          <a:p>
            <a:endParaRPr lang="ru-RU" dirty="0"/>
          </a:p>
          <a:p>
            <a:r>
              <a:rPr lang="ru-RU" dirty="0"/>
              <a:t>- маски для обыгрывания подвижных и малоподвижных игр</a:t>
            </a:r>
          </a:p>
          <a:p>
            <a:endParaRPr lang="ru-RU" dirty="0"/>
          </a:p>
          <a:p>
            <a:r>
              <a:rPr lang="ru-RU" dirty="0"/>
              <a:t>- мешочки с крупой (бобы, горох, фасоль и т. д.) в разных формах для ходьбы;</a:t>
            </a:r>
          </a:p>
          <a:p>
            <a:endParaRPr lang="ru-RU" dirty="0"/>
          </a:p>
          <a:p>
            <a:r>
              <a:rPr lang="ru-RU" dirty="0"/>
              <a:t>- коврики и массажные,</a:t>
            </a:r>
          </a:p>
          <a:p>
            <a:endParaRPr lang="ru-RU" dirty="0"/>
          </a:p>
          <a:p>
            <a:r>
              <a:rPr lang="ru-RU" dirty="0"/>
              <a:t> – веревка (для хождения босиком)</a:t>
            </a:r>
          </a:p>
          <a:p>
            <a:endParaRPr lang="ru-RU" dirty="0"/>
          </a:p>
          <a:p>
            <a:r>
              <a:rPr lang="ru-RU" dirty="0"/>
              <a:t>- бросовый материал (шишки, «яйца» от киндер-сюрпризов и т. д.) для захвата и перекладывания с места на место стопами и пальцами ног.</a:t>
            </a:r>
          </a:p>
          <a:p>
            <a:endParaRPr lang="ru-RU" dirty="0"/>
          </a:p>
          <a:p>
            <a:r>
              <a:rPr lang="ru-RU" dirty="0"/>
              <a:t>- нестандартное оборудование, сделанное своими руками (веревочки- </a:t>
            </a:r>
            <a:r>
              <a:rPr lang="ru-RU" dirty="0" err="1"/>
              <a:t>моталочки</a:t>
            </a:r>
            <a:r>
              <a:rPr lang="ru-RU" dirty="0"/>
              <a:t>, варежки, носочки с пуговицами).</a:t>
            </a:r>
          </a:p>
          <a:p>
            <a:endParaRPr lang="ru-RU" dirty="0"/>
          </a:p>
          <a:p>
            <a:r>
              <a:rPr lang="ru-RU" dirty="0"/>
              <a:t>- мячики – ежики;</a:t>
            </a:r>
          </a:p>
          <a:p>
            <a:endParaRPr lang="ru-RU" dirty="0"/>
          </a:p>
          <a:p>
            <a:r>
              <a:rPr lang="ru-RU" dirty="0"/>
              <a:t>Скакалки, обручи, ленточки с колечками,</a:t>
            </a:r>
          </a:p>
          <a:p>
            <a:endParaRPr lang="ru-RU" dirty="0"/>
          </a:p>
          <a:p>
            <a:r>
              <a:rPr lang="ru-RU" dirty="0"/>
              <a:t>обручи малые, обручи большие, воротца для </a:t>
            </a:r>
            <a:r>
              <a:rPr lang="ru-RU" dirty="0" err="1"/>
              <a:t>подлезания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Мячи разного размера и из разных материалов, </a:t>
            </a:r>
            <a:r>
              <a:rPr lang="ru-RU" dirty="0" err="1"/>
              <a:t>кольцеброс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/>
              <a:t>мячик для настольного тенниса с ракеткой, мяч на липучке с мишенью, кегли, мяч </a:t>
            </a:r>
            <a:r>
              <a:rPr lang="ru-RU" dirty="0" err="1"/>
              <a:t>фитбол</a:t>
            </a:r>
            <a:r>
              <a:rPr lang="ru-RU" dirty="0"/>
              <a:t>, гимнастические палки.</a:t>
            </a:r>
          </a:p>
          <a:p>
            <a:endParaRPr lang="ru-RU" dirty="0"/>
          </a:p>
          <a:p>
            <a:r>
              <a:rPr lang="ru-RU" dirty="0"/>
              <a:t>Выносной </a:t>
            </a:r>
            <a:r>
              <a:rPr lang="ru-RU" dirty="0" smtClean="0"/>
              <a:t>материал: мячи </a:t>
            </a:r>
            <a:r>
              <a:rPr lang="ru-RU" dirty="0"/>
              <a:t>резиновые;                - хоккейные </a:t>
            </a:r>
            <a:r>
              <a:rPr lang="ru-RU" dirty="0" err="1" smtClean="0"/>
              <a:t>клюшки,санки</a:t>
            </a:r>
            <a:r>
              <a:rPr lang="ru-RU" dirty="0"/>
              <a:t>. </a:t>
            </a:r>
            <a:r>
              <a:rPr lang="ru-RU" dirty="0" smtClean="0"/>
              <a:t>лыжи</a:t>
            </a:r>
            <a:r>
              <a:rPr lang="ru-RU" dirty="0"/>
              <a:t>; мини- </a:t>
            </a:r>
            <a:r>
              <a:rPr lang="ru-RU" dirty="0" err="1" smtClean="0"/>
              <a:t>лыжи,мяч</a:t>
            </a:r>
            <a:r>
              <a:rPr lang="ru-RU" dirty="0" smtClean="0"/>
              <a:t> </a:t>
            </a:r>
            <a:r>
              <a:rPr lang="ru-RU" dirty="0" err="1" smtClean="0"/>
              <a:t>футбольный;бадминтон;скакалкиобручи</a:t>
            </a:r>
            <a:r>
              <a:rPr lang="ru-RU" dirty="0"/>
              <a:t>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  <a:endParaRPr lang="ru-RU" sz="2800" b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71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70532817173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09452" y="1444625"/>
            <a:ext cx="3312921" cy="3941763"/>
          </a:xfrm>
        </p:spPr>
      </p:pic>
      <p:pic>
        <p:nvPicPr>
          <p:cNvPr id="10" name="Содержимое 9" descr="170532893245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240716" y="1444625"/>
            <a:ext cx="2473156" cy="39417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70532817172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79282" y="1444625"/>
            <a:ext cx="3196024" cy="3941763"/>
          </a:xfrm>
        </p:spPr>
      </p:pic>
      <p:pic>
        <p:nvPicPr>
          <p:cNvPr id="10" name="Содержимое 9" descr="170532893245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89575" y="1662906"/>
            <a:ext cx="2352675" cy="3505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«Гимнастика,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жизнь»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                      (Гиппократ).</a:t>
            </a:r>
          </a:p>
          <a:p>
            <a:endParaRPr lang="ru-RU" dirty="0"/>
          </a:p>
        </p:txBody>
      </p:sp>
      <p:pic>
        <p:nvPicPr>
          <p:cNvPr id="7" name="Picture 2" descr="http://fs00.infourok.ru/images/doc/271/275971/hello_html_4f7e9c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920" y="2172754"/>
            <a:ext cx="4039985" cy="248550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70532817173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049754"/>
            <a:ext cx="4040188" cy="3165195"/>
          </a:xfrm>
        </p:spPr>
      </p:pic>
      <p:pic>
        <p:nvPicPr>
          <p:cNvPr id="8" name="Содержимое 7" descr="170532817174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000241"/>
            <a:ext cx="4041775" cy="321471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70532893244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730564"/>
            <a:ext cx="4040188" cy="3369884"/>
          </a:xfrm>
        </p:spPr>
      </p:pic>
      <p:pic>
        <p:nvPicPr>
          <p:cNvPr id="8" name="Содержимое 7" descr="17053281717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9666" y="1444625"/>
            <a:ext cx="3592493" cy="39417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70532893243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4194" y="1972469"/>
            <a:ext cx="3886200" cy="2886075"/>
          </a:xfrm>
        </p:spPr>
      </p:pic>
      <p:pic>
        <p:nvPicPr>
          <p:cNvPr id="8" name="Содержимое 7" descr="170532893244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802591"/>
            <a:ext cx="4041775" cy="322583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настя\Desktop\image016(9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56" y="1801019"/>
            <a:ext cx="3648075" cy="322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настя\Documents\физо фото\DSC060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73494"/>
            <a:ext cx="3286147" cy="319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 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736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Важным направлением в формировании у детей основ здорового образа жизни является правильно организованная предметно-пространственная среда в группах.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программа не выдвигает жёстких требований к организации РППС и оставляет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самостоятельного проектирования РППС. В соответствии со ФГОС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разные варианты создания РППС при условии учёта целей и принципов Программы, возрастной и гендерной специфики для реализации образовательной программы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возможности реализации образовательной программы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организационных моделях и формах РППС должна соответствовать: требованиям ФГОС ДО; образовательной программе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материально-техническим и медико-социальным условиям пребывания детей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особенностям детей; воспитывающему характеру обучения детей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безопасности и надёжности.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ДО об особенностях организации развивающей предметно-пространственной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277829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Иметь привлекательный вид;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Выступать в роли естественного фона жизни ребёнка;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Снимать утомляемость;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Положительно влиять на эмоциональное состояние;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Помогать ребёнку индивидуально познавать окружающий мир;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Давать возможность ребёнку заниматься самостоятельной 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latin typeface="Times New Roman" pitchFamily="18" charset="0"/>
              </a:rPr>
              <a:t>деятельностью.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среда в ДОУ должна</a:t>
            </a:r>
            <a:r>
              <a:rPr lang="ru-RU" sz="4400" dirty="0" smtClean="0">
                <a:latin typeface="Times New Roman" pitchFamily="18" charset="0"/>
              </a:rPr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4347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</a:rPr>
              <a:t> *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Насыщенность </a:t>
            </a:r>
            <a:r>
              <a:rPr lang="ru-RU" sz="2800" dirty="0" smtClean="0">
                <a:latin typeface="Times New Roman" pitchFamily="18" charset="0"/>
              </a:rPr>
              <a:t>среды должна соответствовать возрастным возможностям детей и содержанию Программы.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</a:rPr>
              <a:t>Трансформируемость</a:t>
            </a:r>
            <a:r>
              <a:rPr lang="ru-RU" sz="2800" dirty="0" smtClean="0">
                <a:latin typeface="Times New Roman" pitchFamily="18" charset="0"/>
              </a:rPr>
              <a:t> 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</a:rPr>
              <a:t>Полифункциональность</a:t>
            </a:r>
            <a:r>
              <a:rPr lang="ru-RU" sz="2800" dirty="0" smtClean="0">
                <a:latin typeface="Times New Roman" pitchFamily="18" charset="0"/>
              </a:rPr>
              <a:t> материалов предполагает: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latin typeface="Times New Roman" pitchFamily="18" charset="0"/>
              </a:rPr>
              <a:t>возможность разнообразного использования различны  составляющих предметной среды, например, детской мебели, матов, мягких модулей и т.д.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</a:rPr>
              <a:t>*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Вариативность</a:t>
            </a:r>
            <a:r>
              <a:rPr lang="ru-RU" sz="2800" dirty="0" smtClean="0">
                <a:latin typeface="Times New Roman" pitchFamily="18" charset="0"/>
              </a:rPr>
              <a:t> среды предполагает: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latin typeface="Times New Roman" pitchFamily="18" charset="0"/>
              </a:rPr>
              <a:t>наличие разнообразных материалов, игр, оборудования;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latin typeface="Times New Roman" pitchFamily="18" charset="0"/>
              </a:rPr>
              <a:t>периодическая сменяемость игрового материала, появление новых предметов, стимулирующих игровую, двигательную, познавательную активность детей.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</a:rPr>
              <a:t>*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Доступность</a:t>
            </a:r>
            <a:r>
              <a:rPr lang="ru-RU" sz="2800" dirty="0" smtClean="0">
                <a:latin typeface="Times New Roman" pitchFamily="18" charset="0"/>
              </a:rPr>
              <a:t> среды предполагает: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latin typeface="Times New Roman" pitchFamily="18" charset="0"/>
              </a:rPr>
              <a:t>свободный доступ детей, в том числе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детей с ограниченными возможностями здоровья</a:t>
            </a:r>
            <a:r>
              <a:rPr lang="ru-RU" sz="2800" dirty="0" smtClean="0">
                <a:latin typeface="Times New Roman" pitchFamily="18" charset="0"/>
              </a:rPr>
              <a:t>, к играм, игрушкам, материалам, пособиям.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</a:rPr>
              <a:t>*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Безопасность</a:t>
            </a:r>
            <a:r>
              <a:rPr lang="ru-RU" sz="2800" dirty="0" smtClean="0">
                <a:latin typeface="Times New Roman" pitchFamily="18" charset="0"/>
              </a:rPr>
              <a:t> предметно-пространственной среды предполагает соответствие всех её элементов требованиям по обеспечению надёжности и безопасности их использования; исправность и сохранность материалов и оборудования.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</a:rPr>
              <a:t>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развивающей предметно-пространственной среде</a:t>
            </a:r>
            <a:endParaRPr lang="ru-RU" sz="36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разнообразную физкультурно-игровую среду, направленную на оптимизацию двигательной активности.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детей элементарными знаниями о многообразии подвижных игр и физических упражнений.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двигательные качества и способности (быстрота, ловкость, координация, гибкость, выразительность движений.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двигательное творчество детей.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 здорового образа жизни в семье и детском саду.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педагога :</a:t>
            </a:r>
            <a:b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движений и совершенствование двигательных функций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необходимой для возраста физической подготовленности;</a:t>
            </a:r>
          </a:p>
          <a:p>
            <a:pPr lvl="0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положительных нравственно-волевых черт личности, активности, самостоятельности;</a:t>
            </a:r>
          </a:p>
          <a:p>
            <a:pPr lvl="0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положительных нравственно-волевых черт личности, активности, самостоятельности;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активного отдыха, радостной содержательной деятельности в коллективных играх и развлечениях.</a:t>
            </a:r>
          </a:p>
          <a:p>
            <a:pPr lvl="0"/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ппрс</a:t>
            </a:r>
            <a:r>
              <a:rPr lang="ru-RU" sz="36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 физическому развитию</a:t>
            </a:r>
            <a:endParaRPr lang="ru-RU" sz="36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2066</Words>
  <Application>Microsoft Office PowerPoint</Application>
  <PresentationFormat>Экран (4:3)</PresentationFormat>
  <Paragraphs>280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Batang</vt:lpstr>
      <vt:lpstr>Calibri</vt:lpstr>
      <vt:lpstr>Lucida Sans Unicode</vt:lpstr>
      <vt:lpstr>Monotype Corsiva</vt:lpstr>
      <vt:lpstr>Times New Roman</vt:lpstr>
      <vt:lpstr>Verdana</vt:lpstr>
      <vt:lpstr>Wingdings 2</vt:lpstr>
      <vt:lpstr>Wingdings 3</vt:lpstr>
      <vt:lpstr>Открытая</vt:lpstr>
      <vt:lpstr>РППС Физкультурно-оздоровительного  уголка в группе детского сада</vt:lpstr>
      <vt:lpstr>Презентация PowerPoint</vt:lpstr>
      <vt:lpstr>Презентация PowerPoint</vt:lpstr>
      <vt:lpstr>Презентация PowerPoint</vt:lpstr>
      <vt:lpstr>ФОП ДО об особенностях организации развивающей предметно-пространственной среды</vt:lpstr>
      <vt:lpstr>Развивающая предметно – пространственная среда в ДОУ должна:</vt:lpstr>
      <vt:lpstr>Требования к развивающей предметно-пространственной среде</vt:lpstr>
      <vt:lpstr>Задачи педагога : </vt:lpstr>
      <vt:lpstr>Задачи ппрс по физическому развитию</vt:lpstr>
      <vt:lpstr>Цель создания  физкультурного уголка.</vt:lpstr>
      <vt:lpstr>Правила расположения уголка в группе</vt:lpstr>
      <vt:lpstr>Презентация PowerPoint</vt:lpstr>
      <vt:lpstr>Ошибки часто допускаемые при использовании уголка по физическому развитию</vt:lpstr>
      <vt:lpstr>Требования к оформлению: </vt:lpstr>
      <vt:lpstr>. Классификация оборудования и материалов рппс</vt:lpstr>
      <vt:lpstr>Картотеки</vt:lpstr>
      <vt:lpstr>Основные виды движений</vt:lpstr>
      <vt:lpstr>Общеразвивающие упражнения</vt:lpstr>
      <vt:lpstr>Нетрадиционное оборудование</vt:lpstr>
      <vt:lpstr>Дидактические игры </vt:lpstr>
      <vt:lpstr>Настольные игры</vt:lpstr>
      <vt:lpstr>Наглядно - дидактический материал</vt:lpstr>
      <vt:lpstr>Ясли</vt:lpstr>
      <vt:lpstr>Младшая группа</vt:lpstr>
      <vt:lpstr>Средняя группа</vt:lpstr>
      <vt:lpstr>Старшая группа</vt:lpstr>
      <vt:lpstr>Подготовительная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за внимание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уголок в группе</dc:title>
  <dc:creator>настя</dc:creator>
  <cp:lastModifiedBy>Admin</cp:lastModifiedBy>
  <cp:revision>125</cp:revision>
  <dcterms:created xsi:type="dcterms:W3CDTF">2010-10-07T17:36:19Z</dcterms:created>
  <dcterms:modified xsi:type="dcterms:W3CDTF">2024-03-19T15:31:20Z</dcterms:modified>
</cp:coreProperties>
</file>