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1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2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3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5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7C5B-3824-4CAD-B295-B7AF4C4DCF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072F-4342-4DF2-AEDA-8D6918DD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функциональной грамотности на уроках информатики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Михайлова С.А., </a:t>
            </a:r>
          </a:p>
          <a:p>
            <a:pPr algn="r"/>
            <a:r>
              <a:rPr lang="ru-RU" dirty="0" smtClean="0"/>
              <a:t>учитель ГБОУ СОШ№545 </a:t>
            </a:r>
          </a:p>
          <a:p>
            <a:pPr algn="r"/>
            <a:r>
              <a:rPr lang="ru-RU" dirty="0" smtClean="0"/>
              <a:t>Курортного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6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Также компьютерную </a:t>
            </a:r>
            <a:r>
              <a:rPr lang="ru-RU" dirty="0" smtClean="0"/>
              <a:t>грамотность </a:t>
            </a:r>
            <a:r>
              <a:rPr lang="ru-RU" dirty="0" smtClean="0"/>
              <a:t>развивают </a:t>
            </a:r>
            <a:r>
              <a:rPr lang="ru-RU" dirty="0" smtClean="0"/>
              <a:t>задания в электронных таблицах, поиск информации в сети Интернет, работа в графических редакторах. </a:t>
            </a:r>
          </a:p>
          <a:p>
            <a:pPr marL="0" indent="0" algn="just">
              <a:buNone/>
            </a:pPr>
            <a:r>
              <a:rPr lang="ru-RU" dirty="0" smtClean="0"/>
              <a:t>В 7 классе в теме «Компьютерная графика» в процессе знакомства с растровыми и векторными редакторами выполняются работы по созданию рисунков в растровом графическом редакторе </a:t>
            </a:r>
            <a:r>
              <a:rPr lang="en-US" dirty="0" smtClean="0"/>
              <a:t>Paint </a:t>
            </a:r>
            <a:r>
              <a:rPr lang="ru-RU" dirty="0" smtClean="0"/>
              <a:t>и векторном редакторе в процессоре </a:t>
            </a:r>
            <a:r>
              <a:rPr lang="en-US" dirty="0" smtClean="0"/>
              <a:t>MS Word</a:t>
            </a:r>
            <a:r>
              <a:rPr lang="ru-RU" dirty="0" smtClean="0"/>
              <a:t>. Затем сравниваются способы создания рисунков, плюсы и минусы этих редакторов.</a:t>
            </a:r>
          </a:p>
          <a:p>
            <a:pPr marL="0" indent="0" algn="just">
              <a:buNone/>
            </a:pPr>
            <a:r>
              <a:rPr lang="ru-RU" dirty="0" smtClean="0"/>
              <a:t>В 9 классе на уроках я даю ребятам задание создать в электронных таблицах таблицу учета поставок, расходов, оставшихся товаров, цен на них и выручки. Самостоятельно выбрать ассортимент, заполнить ячейки числами и формулами, подсчитать ИТОГО по тем столбцам, где это имеет смысл, добавить две диаграммы (гистограмму и круговую диаграмму), самостоятельно выбрав по смыслу диапазон ячеек для каждой диаграммы.</a:t>
            </a:r>
          </a:p>
          <a:p>
            <a:pPr marL="0" indent="0" algn="just">
              <a:buNone/>
            </a:pPr>
            <a:r>
              <a:rPr lang="ru-RU" dirty="0" smtClean="0"/>
              <a:t>В 10 классе выполняются задания из практических работ </a:t>
            </a:r>
            <a:r>
              <a:rPr lang="ru-RU" dirty="0" err="1" smtClean="0"/>
              <a:t>К.Ю.Полякова</a:t>
            </a:r>
            <a:r>
              <a:rPr lang="ru-RU" dirty="0" smtClean="0"/>
              <a:t> по теме «Компьютерные сети»: сравнение поисковых систем, информационных систем, знакомство с электронной коммерцией.</a:t>
            </a:r>
          </a:p>
          <a:p>
            <a:pPr marL="0" indent="0" algn="just">
              <a:buNone/>
            </a:pPr>
            <a:r>
              <a:rPr lang="ru-RU" dirty="0" smtClean="0"/>
              <a:t>В 11 классе задания в электронных таблицах выполняются из учебника Семакина И.Г. «Информатика 11». Эти задания знакомят учащихся с некоторыми аспектами информационного моделирования: статистическое прогнозирование, корреляционные зависимости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в электронных таблицах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9 класс. «Магазин»</a:t>
            </a:r>
          </a:p>
          <a:p>
            <a:pPr marL="0" indent="0">
              <a:buNone/>
            </a:pPr>
            <a:r>
              <a:rPr lang="ru-RU" dirty="0" smtClean="0"/>
              <a:t>11 класс. «Получение регрессионных моделей»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306"/>
            <a:ext cx="9372600" cy="68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68707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по теме «Компьютерные сети»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2080" cy="6939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0"/>
            <a:ext cx="6412386" cy="5472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86969" cy="6876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93009" cy="6760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877" y="0"/>
            <a:ext cx="6595304" cy="58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по теме «Компьютерная графика»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Задания из учебника </a:t>
            </a:r>
            <a:r>
              <a:rPr lang="ru-RU" dirty="0" err="1" smtClean="0"/>
              <a:t>Босовой</a:t>
            </a:r>
            <a:r>
              <a:rPr lang="ru-RU" dirty="0" smtClean="0"/>
              <a:t> Л.Л. «Информатика 7»</a:t>
            </a:r>
          </a:p>
          <a:p>
            <a:pPr marL="0" indent="0">
              <a:buNone/>
            </a:pPr>
            <a:r>
              <a:rPr lang="ru-RU" dirty="0" smtClean="0"/>
              <a:t>Например, задание на создание рисунка «Домик» я несколько изменяю, предлагая ученикам выполнить рисунок в редакторе </a:t>
            </a:r>
            <a:r>
              <a:rPr lang="en-US" dirty="0" smtClean="0"/>
              <a:t>Paint</a:t>
            </a:r>
            <a:r>
              <a:rPr lang="ru-RU" dirty="0" smtClean="0"/>
              <a:t> и в текстовом процессоре </a:t>
            </a:r>
            <a:r>
              <a:rPr lang="en-US" dirty="0" smtClean="0"/>
              <a:t>Word</a:t>
            </a:r>
            <a:r>
              <a:rPr lang="ru-RU" dirty="0" smtClean="0"/>
              <a:t>, исходя из установленного у нас на компьютерах ПО. И дополняю необходимостью после практической работы проанализировать результаты и выделить плюсы и минусы работы в каждом из редакторов.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6840" cy="6860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7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50" y="2358802"/>
            <a:ext cx="328169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774700"/>
            <a:ext cx="10948988" cy="558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Одна из важнейших задач современной школы - формирование функционально грамотных людей.</a:t>
            </a:r>
          </a:p>
          <a:p>
            <a:pPr marL="0" indent="0" algn="just">
              <a:buNone/>
            </a:pPr>
            <a:r>
              <a:rPr lang="ru-RU" dirty="0"/>
              <a:t>Что такое «функциональная грамотность»? Функциональная грамотность - способность человека вступать в отношения с внешней средой, быстро адаптироваться и функционировать в ней.</a:t>
            </a:r>
          </a:p>
          <a:p>
            <a:pPr marL="0" indent="0" algn="just">
              <a:buNone/>
            </a:pPr>
            <a:r>
              <a:rPr lang="ru-RU" dirty="0"/>
              <a:t>Функциональная грамотность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marL="0" indent="0" algn="just">
              <a:buNone/>
            </a:pPr>
            <a:r>
              <a:rPr lang="ru-RU" dirty="0"/>
              <a:t>Функционально грамотная личность - это человек, ориентирующийся в мире и действующий в соответствии с общественными ценностями, ожиданиями и интересами. Основные признаки функционально грамотной личности: 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</p:txBody>
      </p:sp>
    </p:spTree>
    <p:extLst>
      <p:ext uri="{BB962C8B-B14F-4D97-AF65-F5344CB8AC3E}">
        <p14:creationId xmlns:p14="http://schemas.microsoft.com/office/powerpoint/2010/main" val="296240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Необходимо строить каждый урок так, чтобы у всех учеников вызвать устойчивый интерес, сформировать учебную активность и желание творить и познавать, экспериментировать, формулировать и проверять гипотезы - задача современного учителя.</a:t>
            </a:r>
          </a:p>
          <a:p>
            <a:pPr marL="0" indent="0" algn="just">
              <a:buNone/>
            </a:pPr>
            <a:r>
              <a:rPr lang="ru-RU" dirty="0"/>
              <a:t>Функциональная грамотность складывается из:</a:t>
            </a:r>
          </a:p>
          <a:p>
            <a:pPr algn="just"/>
            <a:r>
              <a:rPr lang="ru-RU" dirty="0"/>
              <a:t>Общей грамотности;</a:t>
            </a:r>
          </a:p>
          <a:p>
            <a:pPr algn="just"/>
            <a:r>
              <a:rPr lang="ru-RU" dirty="0"/>
              <a:t>Бытовой грамотности;</a:t>
            </a:r>
          </a:p>
          <a:p>
            <a:pPr algn="just"/>
            <a:r>
              <a:rPr lang="ru-RU" dirty="0"/>
              <a:t>Компьютерной грамотности;</a:t>
            </a:r>
          </a:p>
          <a:p>
            <a:pPr algn="just"/>
            <a:r>
              <a:rPr lang="ru-RU" dirty="0"/>
              <a:t>Информационной грамотности;</a:t>
            </a:r>
          </a:p>
          <a:p>
            <a:pPr algn="just"/>
            <a:r>
              <a:rPr lang="ru-RU" dirty="0"/>
              <a:t>Коммуникативной грамотности;</a:t>
            </a:r>
          </a:p>
          <a:p>
            <a:pPr algn="just"/>
            <a:r>
              <a:rPr lang="ru-RU" dirty="0"/>
              <a:t>Общественно-политической грамотности;</a:t>
            </a:r>
          </a:p>
          <a:p>
            <a:pPr algn="just"/>
            <a:r>
              <a:rPr lang="ru-RU" dirty="0"/>
              <a:t>Грамотности при овладении иностранными языками;</a:t>
            </a:r>
          </a:p>
          <a:p>
            <a:pPr algn="just"/>
            <a:r>
              <a:rPr lang="ru-RU" dirty="0"/>
              <a:t>Грамотности поведения в чрезвычайных ситуациях.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7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 на уроках информатики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Формирование функциональной грамотности школьников на уроках информатики возможно через решение трех основных задач:</a:t>
            </a:r>
          </a:p>
          <a:p>
            <a:pPr algn="just"/>
            <a:r>
              <a:rPr lang="ru-RU" dirty="0"/>
              <a:t>Достижение уровня образованности, соответствующего потенциалу учащегося и обеспечивающего дальнейшее развитие личности и возможность самообразования.</a:t>
            </a:r>
          </a:p>
          <a:p>
            <a:pPr algn="just"/>
            <a:r>
              <a:rPr lang="ru-RU" dirty="0"/>
              <a:t>Формирование у каждого учащегося опыта творческой социально значимой деятельности в реализации своих способностей средствами ИКТ.</a:t>
            </a:r>
          </a:p>
          <a:p>
            <a:pPr algn="just"/>
            <a:r>
              <a:rPr lang="ru-RU" dirty="0"/>
              <a:t>Накопление у учащихся опыта общения и взаимодействия на гуманистических отношениях.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В сегодняшних условиях существуют множество методов и приёмов работы для развития функциональной грамотности:</a:t>
            </a:r>
          </a:p>
          <a:p>
            <a:pPr algn="just"/>
            <a:r>
              <a:rPr lang="ru-RU" b="1" dirty="0"/>
              <a:t>Метод проблемного обучения</a:t>
            </a:r>
            <a:r>
              <a:rPr lang="ru-RU" dirty="0"/>
              <a:t> (</a:t>
            </a:r>
            <a:r>
              <a:rPr lang="ru-RU" i="1" dirty="0"/>
              <a:t>Метод, в ходе которого подача нового материала происходит через создание проблемной ситуации.)</a:t>
            </a:r>
            <a:endParaRPr lang="ru-RU" dirty="0"/>
          </a:p>
          <a:p>
            <a:pPr algn="just"/>
            <a:r>
              <a:rPr lang="ru-RU" b="1" dirty="0"/>
              <a:t>Прием «Корзина идей»</a:t>
            </a:r>
            <a:r>
              <a:rPr lang="ru-RU" dirty="0"/>
              <a:t> (</a:t>
            </a:r>
            <a:r>
              <a:rPr lang="ru-RU" i="1" dirty="0"/>
              <a:t>Метод организации индивидуальной и групповой работы учащихся на начальной стадии урока, когда идет актуализация имеющегося у них опыта и знаний.)</a:t>
            </a:r>
            <a:endParaRPr lang="ru-RU" dirty="0"/>
          </a:p>
          <a:p>
            <a:pPr algn="just"/>
            <a:r>
              <a:rPr lang="ru-RU" b="1" dirty="0"/>
              <a:t>Прием «Найди ошибку»</a:t>
            </a:r>
            <a:r>
              <a:rPr lang="ru-RU" dirty="0"/>
              <a:t> (</a:t>
            </a:r>
            <a:r>
              <a:rPr lang="ru-RU" i="1" dirty="0"/>
              <a:t>Универсальный приём, активизирующий внимание учащихся. Учитель предлагает учащимся информацию, содержащую неизвестное количество ошибок. Учащиеся ищут ошибку группой, в парах или индивидуально, спорят, совещаются.)</a:t>
            </a:r>
            <a:endParaRPr lang="ru-RU" dirty="0"/>
          </a:p>
          <a:p>
            <a:pPr algn="just"/>
            <a:r>
              <a:rPr lang="ru-RU" b="1" dirty="0"/>
              <a:t>Исследовательский метод</a:t>
            </a:r>
            <a:r>
              <a:rPr lang="ru-RU" dirty="0"/>
              <a:t> (</a:t>
            </a:r>
            <a:r>
              <a:rPr lang="ru-RU" i="1" dirty="0"/>
              <a:t>Направлен на решение практических задач, результат выполнения - конкретный полезный предмет, модель и т.п. Учитель предлагает провести самостоятельное исследование в форме наблюдения, записать результаты по заданной форме, провести защиту)</a:t>
            </a:r>
            <a:endParaRPr lang="ru-RU" dirty="0"/>
          </a:p>
          <a:p>
            <a:pPr algn="just"/>
            <a:r>
              <a:rPr lang="ru-RU" b="1" dirty="0"/>
              <a:t>Метод проекта</a:t>
            </a:r>
            <a:r>
              <a:rPr lang="ru-RU" dirty="0"/>
              <a:t> (</a:t>
            </a:r>
            <a:r>
              <a:rPr lang="ru-RU" i="1" dirty="0"/>
              <a:t>В основном, при использовании на уроках информатики методов проекта, лежит формирование познавательных навыков у школьников, умение самостоятельно выстраивать цепочку действий, ориентироваться в информационном пространстве используя облачные технологии, развивая при этом критическое мышление.)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Прием «Найди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 своих уроках я использую этот приём, например, в 7-х классах при изучении возможностей текстового процессора. Ребята получают шаблоны текстов, где допущены ошибки. Эти задания развивают у учащихся орфографическую грамотность, которая является составляющей частью языковой культуры, основа развития ключевых компетенций учащихся. Эта задача обозначается как важнейшая программная установка при формировании функционально грамотной личности.</a:t>
            </a:r>
          </a:p>
          <a:p>
            <a:pPr marL="0" indent="0" algn="just">
              <a:buNone/>
            </a:pPr>
            <a:r>
              <a:rPr lang="ru-RU" dirty="0" smtClean="0"/>
              <a:t>Также в 8-х классах при изучении темы «Алгоритмизация и программирование». Учащиеся получают задания, где в готовых алгоритмах и программах (или их фрагментах) необходимо найти и исправить ошибки. 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43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Примеры (задания для практических работ из учебника «Информатика. 7 класс», </a:t>
            </a:r>
            <a:r>
              <a:rPr lang="ru-RU" sz="4000" dirty="0" err="1" smtClean="0"/>
              <a:t>Босова</a:t>
            </a:r>
            <a:r>
              <a:rPr lang="ru-RU" sz="4000" dirty="0" smtClean="0"/>
              <a:t> Л.Л. и др.):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38288"/>
            <a:ext cx="9658350" cy="3962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38288"/>
            <a:ext cx="9629775" cy="3543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308597"/>
            <a:ext cx="8185150" cy="5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 уроках я использую этот метод. Например, это индивидуальные или групповые задания по созданию буклетов, создание совместных презентаций на </a:t>
            </a:r>
            <a:r>
              <a:rPr lang="ru-RU" dirty="0" err="1" smtClean="0"/>
              <a:t>Яндекс.Диске</a:t>
            </a:r>
            <a:r>
              <a:rPr lang="ru-RU" dirty="0" smtClean="0"/>
              <a:t>, сайтов. Такие задания помогают развивать компьютерную, информационную и коммуникативную грамотность. </a:t>
            </a:r>
          </a:p>
          <a:p>
            <a:pPr marL="0" indent="0" algn="just">
              <a:buNone/>
            </a:pPr>
            <a:r>
              <a:rPr lang="ru-RU" dirty="0" smtClean="0"/>
              <a:t>В этом году в 10 технологическом классе учащиеся создавали буклеты на выбранные темы, совместные презентации на </a:t>
            </a:r>
            <a:r>
              <a:rPr lang="ru-RU" dirty="0" err="1" smtClean="0"/>
              <a:t>Яндекс.Диске</a:t>
            </a:r>
            <a:r>
              <a:rPr lang="ru-RU" dirty="0" smtClean="0"/>
              <a:t> («Новогодние традиции», «История Интернета»), исследовательские проекты на различные темы (например, «Умный дом», «Как доказать авторское право», проекты по нестандартным системам счисления и др.)</a:t>
            </a:r>
          </a:p>
        </p:txBody>
      </p:sp>
    </p:spTree>
    <p:extLst>
      <p:ext uri="{BB962C8B-B14F-4D97-AF65-F5344CB8AC3E}">
        <p14:creationId xmlns:p14="http://schemas.microsoft.com/office/powerpoint/2010/main" val="26120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57175"/>
            <a:ext cx="10515600" cy="1325563"/>
          </a:xfrm>
        </p:spPr>
        <p:txBody>
          <a:bodyPr/>
          <a:lstStyle/>
          <a:p>
            <a:r>
              <a:rPr lang="ru-RU" dirty="0" smtClean="0"/>
              <a:t>Пример: буклет туристического агентства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63672"/>
            <a:ext cx="8761976" cy="6194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63672"/>
            <a:ext cx="8761977" cy="61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797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Формирование функциональной грамотности на уроках информатики</vt:lpstr>
      <vt:lpstr>Презентация PowerPoint</vt:lpstr>
      <vt:lpstr>Презентация PowerPoint</vt:lpstr>
      <vt:lpstr>Функциональная грамотность на уроках информатики</vt:lpstr>
      <vt:lpstr>Презентация PowerPoint</vt:lpstr>
      <vt:lpstr>Прием «Найди ошибку»</vt:lpstr>
      <vt:lpstr>Примеры (задания для практических работ из учебника «Информатика. 7 класс», Босова Л.Л. и др.): </vt:lpstr>
      <vt:lpstr>Метод проекта</vt:lpstr>
      <vt:lpstr>Пример: буклет туристического агентства</vt:lpstr>
      <vt:lpstr>Презентация PowerPoint</vt:lpstr>
      <vt:lpstr>Примеры заданий в электронных таблицах</vt:lpstr>
      <vt:lpstr>Работы по теме «Компьютерные сети»</vt:lpstr>
      <vt:lpstr>Работы по теме «Компьютерная графика»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информатики</dc:title>
  <dc:creator>Teacher</dc:creator>
  <cp:lastModifiedBy>Teacher</cp:lastModifiedBy>
  <cp:revision>17</cp:revision>
  <dcterms:created xsi:type="dcterms:W3CDTF">2023-03-23T07:35:27Z</dcterms:created>
  <dcterms:modified xsi:type="dcterms:W3CDTF">2024-03-05T13:53:54Z</dcterms:modified>
</cp:coreProperties>
</file>