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1" r:id="rId3"/>
    <p:sldId id="287" r:id="rId4"/>
    <p:sldId id="288" r:id="rId5"/>
    <p:sldId id="292" r:id="rId6"/>
    <p:sldId id="293" r:id="rId7"/>
    <p:sldId id="294" r:id="rId8"/>
    <p:sldId id="300" r:id="rId9"/>
    <p:sldId id="301" r:id="rId10"/>
    <p:sldId id="302" r:id="rId11"/>
    <p:sldId id="303" r:id="rId12"/>
    <p:sldId id="304" r:id="rId13"/>
    <p:sldId id="305" r:id="rId14"/>
    <p:sldId id="284" r:id="rId15"/>
    <p:sldId id="285" r:id="rId16"/>
    <p:sldId id="279" r:id="rId17"/>
    <p:sldId id="29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53" d="100"/>
          <a:sy n="53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F35334A-0D4C-4D25-B339-367135698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5334A-0D4C-4D25-B339-367135698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5334A-0D4C-4D25-B339-367135698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F35334A-0D4C-4D25-B339-367135698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5334A-0D4C-4D25-B339-367135698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5334A-0D4C-4D25-B339-367135698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F35334A-0D4C-4D25-B339-367135698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5334A-0D4C-4D25-B339-367135698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5334A-0D4C-4D25-B339-367135698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5334A-0D4C-4D25-B339-367135698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5334A-0D4C-4D25-B339-367135698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F35334A-0D4C-4D25-B339-367135698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8458200" cy="50756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Использование игр-экспериментов в работе с детьми по изобразительной деятельности.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Воспитатель </a:t>
            </a:r>
            <a:r>
              <a:rPr lang="ru-RU" sz="2000" dirty="0" smtClean="0">
                <a:solidFill>
                  <a:schemeClr val="tx1"/>
                </a:solidFill>
              </a:rPr>
              <a:t>ГБДОУ детский сад комбинированного вида № 73 Приморского района города Санкт-Петербург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Павлова Анна </a:t>
            </a:r>
            <a:r>
              <a:rPr lang="ru-RU" sz="2000" dirty="0" smtClean="0">
                <a:solidFill>
                  <a:schemeClr val="tx1"/>
                </a:solidFill>
              </a:rPr>
              <a:t>Владимировна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642910" y="151605"/>
            <a:ext cx="8072494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Мыльные пузыри.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ыльными пузырями  можно рисовать.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Эксперимент</a:t>
            </a:r>
            <a:r>
              <a:rPr lang="ru-RU" sz="2400" u="sng" dirty="0"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раствор мыльной воды добавить краски и сахар. Затем в стакан опустить трубочки и надуть мыльные шары. Приложить лист бумаги к их поверхности.  Получились необыкновенные красивые, замысловатые отпечатки. Просто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осталось д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орисовать их и получить удивительные картины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pic>
        <p:nvPicPr>
          <p:cNvPr id="5" name="Рисунок 4" descr="S5004180.JPG"/>
          <p:cNvPicPr/>
          <p:nvPr/>
        </p:nvPicPr>
        <p:blipFill>
          <a:blip r:embed="rId2" cstate="print"/>
          <a:srcRect b="8987"/>
          <a:stretch>
            <a:fillRect/>
          </a:stretch>
        </p:blipFill>
        <p:spPr bwMode="auto">
          <a:xfrm>
            <a:off x="4214810" y="3500438"/>
            <a:ext cx="45005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http://mademade.ru/wp-content/uploads/2013/02/wpid-XYaWHogKd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3357554" cy="2671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571472" y="375961"/>
            <a:ext cx="85725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Свеча и акварель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Детям нравится рисовать свечкой или восковыми мелками.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Мы рисовали свечкой рисунок, а потом сверху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 все изображение кистью или поролоном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наносили  акварельную краску.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Вследствие того, что краска не ложится на жирное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изображение свечой  рисунок как бы появляется внезапно перед глазами ребят, проявляясь. Особенно интересными и оригинальными получились рисунки на зимнюю тематику: «Снежинки», «Портрет зимы», «Зимние узоры».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3048000" cy="21939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7" name="Рисунок 6" descr="DC94E784"/>
          <p:cNvPicPr/>
          <p:nvPr/>
        </p:nvPicPr>
        <p:blipFill>
          <a:blip r:embed="rId3" cstate="print"/>
          <a:srcRect t="2216" r="2573" b="2142"/>
          <a:stretch>
            <a:fillRect/>
          </a:stretch>
        </p:blipFill>
        <p:spPr bwMode="auto">
          <a:xfrm>
            <a:off x="5500694" y="3714752"/>
            <a:ext cx="3200400" cy="21828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10800000" flipV="1">
            <a:off x="571472" y="6337487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Узнав что воск не пропускает воду мы освоили технику </a:t>
            </a:r>
            <a:r>
              <a:rPr lang="ru-RU" dirty="0" err="1">
                <a:latin typeface="+mj-lt"/>
              </a:rPr>
              <a:t>граттаж</a:t>
            </a:r>
            <a:r>
              <a:rPr lang="ru-RU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Рисунок 6" descr="http://stranamasterov.ru/files/u15556/S105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714752"/>
            <a:ext cx="3250535" cy="2447934"/>
          </a:xfrm>
          <a:prstGeom prst="rect">
            <a:avLst/>
          </a:prstGeom>
          <a:noFill/>
        </p:spPr>
      </p:pic>
      <p:pic>
        <p:nvPicPr>
          <p:cNvPr id="86018" name="Рисунок 7" descr="S5004124"/>
          <p:cNvPicPr>
            <a:picLocks noChangeAspect="1" noChangeArrowheads="1"/>
          </p:cNvPicPr>
          <p:nvPr/>
        </p:nvPicPr>
        <p:blipFill>
          <a:blip r:embed="rId3" cstate="print"/>
          <a:srcRect l="8621"/>
          <a:stretch>
            <a:fillRect/>
          </a:stretch>
        </p:blipFill>
        <p:spPr bwMode="auto">
          <a:xfrm>
            <a:off x="214282" y="3143248"/>
            <a:ext cx="2428892" cy="3551928"/>
          </a:xfrm>
          <a:prstGeom prst="rect">
            <a:avLst/>
          </a:prstGeom>
          <a:noFill/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42910" y="349836"/>
            <a:ext cx="850109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Волшебные краски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Достаточно Вашего желания и можно изобразить любую свою мечту... Эти краски м</a:t>
            </a:r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ожно приготовить самостоятельно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смешав в равных пропорциях воду, муку, соль и пищевой краситель. По своему составу и свойству они отличаются от обычных красок. «Волшебные краски» призваны рисовать  необычайные сказочные образы: причудливые растения, птиц и животных небывалой красоты, загадочный подводный мир, фантастические космические образы и т.д. 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" name="Рисунок 8" descr="S5004167"/>
          <p:cNvPicPr>
            <a:picLocks noChangeAspect="1" noChangeArrowheads="1"/>
          </p:cNvPicPr>
          <p:nvPr/>
        </p:nvPicPr>
        <p:blipFill>
          <a:blip r:embed="rId4" cstate="print"/>
          <a:srcRect l="8237"/>
          <a:stretch>
            <a:fillRect/>
          </a:stretch>
        </p:blipFill>
        <p:spPr bwMode="auto">
          <a:xfrm>
            <a:off x="6429388" y="3000372"/>
            <a:ext cx="2362200" cy="36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Рисунок 8" descr="S5004167"/>
          <p:cNvPicPr>
            <a:picLocks noChangeAspect="1" noChangeArrowheads="1"/>
          </p:cNvPicPr>
          <p:nvPr/>
        </p:nvPicPr>
        <p:blipFill>
          <a:blip r:embed="rId2" cstate="print"/>
          <a:srcRect l="8237"/>
          <a:stretch>
            <a:fillRect/>
          </a:stretch>
        </p:blipFill>
        <p:spPr bwMode="auto">
          <a:xfrm>
            <a:off x="9144000" y="1500174"/>
            <a:ext cx="2362200" cy="362902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/>
        </p:nvSpPr>
        <p:spPr bwMode="auto">
          <a:xfrm>
            <a:off x="457200" y="500042"/>
            <a:ext cx="82296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</a:rPr>
              <a:t>Рисование "волшебными красками" ни на что не похоже. Они напоминают  "жидкий пластилин» или                                 «цветную глазурь».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Обычные традиционные кисти для "волшебных красок" не подойдут. Рисовать можно палочками, соломкой и проч., а также пальчиками, ладошкой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i="1" dirty="0" smtClean="0">
                <a:latin typeface="Comic Sans MS" pitchFamily="66" charset="0"/>
              </a:rPr>
              <a:t> </a:t>
            </a:r>
            <a:endParaRPr lang="ru-RU" sz="2400" b="1" dirty="0" smtClean="0">
              <a:latin typeface="Comic Sans MS" pitchFamily="66" charset="0"/>
            </a:endParaRPr>
          </a:p>
        </p:txBody>
      </p:sp>
      <p:pic>
        <p:nvPicPr>
          <p:cNvPr id="7" name="Рисунок 6" descr="S5004121.JPG"/>
          <p:cNvPicPr/>
          <p:nvPr/>
        </p:nvPicPr>
        <p:blipFill>
          <a:blip r:embed="rId3" cstate="print"/>
          <a:srcRect t="2962" b="8987"/>
          <a:stretch>
            <a:fillRect/>
          </a:stretch>
        </p:blipFill>
        <p:spPr bwMode="auto">
          <a:xfrm>
            <a:off x="214282" y="3643314"/>
            <a:ext cx="47149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 descr="http://moi-portal.ru/uploads/images/00/00/02/2012/10/13/7b4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496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 smtClean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482042" cy="20002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Лепка (пластилин)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Работая с пластилином, раскройте ребёнку разнообразные приёмы лепки, в том числе и сочетание разнообразных материалов для создания выразительного художественного образа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484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3857628"/>
            <a:ext cx="3529013" cy="2670175"/>
          </a:xfrm>
          <a:noFill/>
        </p:spPr>
      </p:pic>
      <p:pic>
        <p:nvPicPr>
          <p:cNvPr id="20485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2643182"/>
            <a:ext cx="3816350" cy="2097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142852"/>
            <a:ext cx="8458200" cy="636153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Лепка (</a:t>
            </a:r>
            <a:r>
              <a:rPr lang="ru-RU" dirty="0" err="1" smtClean="0">
                <a:solidFill>
                  <a:srgbClr val="FF0000"/>
                </a:solidFill>
              </a:rPr>
              <a:t>мукосолки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Эксперимент начинается уже при замешивании теста. Далее предложите ребенку поработать с тестом: можно раскатывать, прищипывать,  подкрашивать и даже попробовать на вкус  (если использовались экологически чистые продукты)</a:t>
            </a:r>
          </a:p>
        </p:txBody>
      </p:sp>
      <p:pic>
        <p:nvPicPr>
          <p:cNvPr id="21507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8" y="3049354"/>
            <a:ext cx="3241674" cy="2222729"/>
          </a:xfrm>
          <a:noFill/>
        </p:spPr>
      </p:pic>
      <p:pic>
        <p:nvPicPr>
          <p:cNvPr id="21508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3071810"/>
            <a:ext cx="3027392" cy="2013528"/>
          </a:xfrm>
          <a:noFill/>
        </p:spPr>
      </p:pic>
      <p:pic>
        <p:nvPicPr>
          <p:cNvPr id="21512" name="Picture 8" descr="http://gorodkanta.ru/_news/img/00ddaf6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494919"/>
            <a:ext cx="2428892" cy="33630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720" y="285728"/>
            <a:ext cx="8458200" cy="586149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Опыты, наблюдения и зарисовки.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Каждый опыт, наблюдаемый ребенком, должен быть прорисован для закрепления знания, полученного наглядно-практическим способом</a:t>
            </a:r>
            <a:r>
              <a:rPr lang="ru-RU" sz="1800" dirty="0" smtClean="0"/>
              <a:t>.</a:t>
            </a:r>
            <a:endParaRPr lang="ru-RU" sz="4000" dirty="0" smtClean="0"/>
          </a:p>
        </p:txBody>
      </p:sp>
      <p:pic>
        <p:nvPicPr>
          <p:cNvPr id="22531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64" y="2643182"/>
            <a:ext cx="3387225" cy="2857496"/>
          </a:xfrm>
          <a:noFill/>
        </p:spPr>
      </p:pic>
      <p:pic>
        <p:nvPicPr>
          <p:cNvPr id="22532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4429132"/>
            <a:ext cx="3863975" cy="2185988"/>
          </a:xfrm>
          <a:noFill/>
        </p:spPr>
      </p:pic>
      <p:pic>
        <p:nvPicPr>
          <p:cNvPr id="22536" name="Picture 8" descr="http://ds-298.nios.ru/images/post-71710-1255780662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71744"/>
            <a:ext cx="4357718" cy="4505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Создание условий для детского экспериментирования позволяет педагогу естественно создать атмосферу творческого единодушия, рождающую радость создания нового, где каждый ребенок может найти себя по силам, интересам и способностям.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Творчество есть пространство свободы,  поэтому творческая экспериментальная работа всегда свободна в том плане, что ребенок 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самореализует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себя.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                                Желаю удачи!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643314"/>
            <a:ext cx="3956858" cy="3021676"/>
          </a:xfr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714612" y="843149"/>
            <a:ext cx="614366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«Чем больше ребенок видел, слышал, пережил, чем большим количеством элементов действительности он располагает в своем опыте, тем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значительнее и продуктивнее при других равных условиях будет его творческая деятельность»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857752" y="4456280"/>
            <a:ext cx="3878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Л.С. </a:t>
            </a:r>
            <a:r>
              <a:rPr lang="ru-RU" sz="2800" b="1" i="1" dirty="0" err="1"/>
              <a:t>Выготский</a:t>
            </a:r>
            <a:r>
              <a:rPr lang="ru-RU" sz="2800" b="1" i="1" dirty="0"/>
              <a:t> </a:t>
            </a:r>
            <a:endParaRPr lang="ru-RU" sz="28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28"/>
            <a:ext cx="22098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14348" y="498148"/>
            <a:ext cx="821537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Цель:</a:t>
            </a:r>
            <a:endParaRPr lang="ru-RU" sz="32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Развитие познавательной</a:t>
            </a:r>
            <a:r>
              <a:rPr kumimoji="0" lang="ru-RU" sz="3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активности у детей дошкольного возраста в процессе </a:t>
            </a:r>
            <a:r>
              <a:rPr lang="ru-RU" sz="3200" dirty="0">
                <a:latin typeface="+mj-lt"/>
              </a:rPr>
              <a:t>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экспериментирования посредством использования нетрадиционных техник рисования 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7417" name="Picture 9" descr="http://gorodkerch.com/media/blog/image/0.00107739168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314" y="3571876"/>
            <a:ext cx="4623833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4071942"/>
            <a:ext cx="3103562" cy="21844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75724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j-lt"/>
              </a:rPr>
              <a:t>Задачи:</a:t>
            </a:r>
          </a:p>
          <a:p>
            <a:r>
              <a:rPr lang="ru-RU" sz="3200" dirty="0">
                <a:latin typeface="+mj-lt"/>
              </a:rPr>
              <a:t>  </a:t>
            </a:r>
            <a:r>
              <a:rPr lang="ru-RU" sz="2400" dirty="0" smtClean="0">
                <a:latin typeface="+mj-lt"/>
              </a:rPr>
              <a:t>Вызвать </a:t>
            </a:r>
            <a:r>
              <a:rPr lang="ru-RU" sz="2400" dirty="0">
                <a:latin typeface="+mj-lt"/>
              </a:rPr>
              <a:t>у детей интерес к экспериментированию</a:t>
            </a:r>
          </a:p>
          <a:p>
            <a:pPr lvl="0"/>
            <a:r>
              <a:rPr lang="ru-RU" sz="2400" dirty="0">
                <a:latin typeface="+mj-lt"/>
              </a:rPr>
              <a:t>  Помочь детям исследовать свойства и качества нетрадиционных изобразительных материалов при создании рисунков</a:t>
            </a:r>
          </a:p>
          <a:p>
            <a:pPr lvl="0"/>
            <a:r>
              <a:rPr lang="ru-RU" sz="2400" dirty="0">
                <a:latin typeface="+mj-lt"/>
              </a:rPr>
              <a:t>  Развивать мыслительные операции, стимулировать познавательную активность, любознательность, </a:t>
            </a:r>
          </a:p>
          <a:p>
            <a:pPr lvl="0"/>
            <a:r>
              <a:rPr lang="ru-RU" sz="2400" dirty="0">
                <a:latin typeface="+mj-lt"/>
              </a:rPr>
              <a:t>  Формировать исследовательские умения и навыки детей в процессе рисования  нетрадиционными техниками и материалами.</a:t>
            </a:r>
          </a:p>
          <a:p>
            <a:pPr lvl="0"/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Воспитывать </a:t>
            </a:r>
            <a:r>
              <a:rPr lang="ru-RU" sz="2400" dirty="0">
                <a:latin typeface="+mj-lt"/>
              </a:rPr>
              <a:t>умение сотрудничать, </a:t>
            </a:r>
            <a:endParaRPr lang="ru-RU" sz="2400" dirty="0" smtClean="0">
              <a:latin typeface="+mj-lt"/>
            </a:endParaRPr>
          </a:p>
          <a:p>
            <a:pPr lvl="0"/>
            <a:r>
              <a:rPr lang="ru-RU" sz="2400" dirty="0" smtClean="0">
                <a:latin typeface="+mj-lt"/>
              </a:rPr>
              <a:t>проявлять </a:t>
            </a:r>
            <a:r>
              <a:rPr lang="ru-RU" sz="2400" dirty="0">
                <a:latin typeface="+mj-lt"/>
              </a:rPr>
              <a:t>инициативу, </a:t>
            </a:r>
            <a:endParaRPr lang="ru-RU" sz="2400" dirty="0" smtClean="0">
              <a:latin typeface="+mj-lt"/>
            </a:endParaRPr>
          </a:p>
          <a:p>
            <a:pPr lvl="0"/>
            <a:r>
              <a:rPr lang="ru-RU" sz="2400" dirty="0" smtClean="0">
                <a:latin typeface="+mj-lt"/>
              </a:rPr>
              <a:t>самостоятельность и </a:t>
            </a:r>
            <a:r>
              <a:rPr lang="ru-RU" sz="2400" dirty="0">
                <a:latin typeface="+mj-lt"/>
              </a:rPr>
              <a:t>творчество. </a:t>
            </a:r>
          </a:p>
          <a:p>
            <a:r>
              <a:rPr lang="ru-RU" sz="2400" dirty="0">
                <a:latin typeface="+mj-lt"/>
              </a:rPr>
              <a:t>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000100" y="629402"/>
            <a:ext cx="757242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Ежедневно ребенок открывает для себя новое в окружающем его мире. Эффективным методом познания закономерностей и явлений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окружающего мира является метод экспериментирования.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Экспериментирование в рисовании нетрадиционными техниками  позволяет познать детям  свойства и  качества материалов. Побуждает любознательность, желание узнать больше,  обогащает яркими образами окружающего мира.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3116"/>
            <a:ext cx="19050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214290"/>
            <a:ext cx="850109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Направления работы  </a:t>
            </a:r>
            <a:r>
              <a:rPr lang="ru-RU" dirty="0"/>
              <a:t/>
            </a:r>
            <a:br>
              <a:rPr lang="ru-RU" dirty="0"/>
            </a:br>
            <a:r>
              <a:rPr lang="ru-RU" sz="1600" b="1" dirty="0"/>
              <a:t>Взаимодействие с детьми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Цель: Повышать познавательную активность детей в процессе экспериментальной деятельности Дать детям представление о свойствах и качествах материалов используемых в рисовании нетрадиционными техниками и материалами. </a:t>
            </a:r>
            <a:br>
              <a:rPr lang="ru-RU" sz="1600" dirty="0"/>
            </a:br>
            <a:r>
              <a:rPr lang="ru-RU" sz="1600" b="1" dirty="0"/>
              <a:t>Формы работы: 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продуктивная деятельность; игры; моделирование; экспериментирование;  наблюдения; экскурсии; выставки</a:t>
            </a:r>
            <a:br>
              <a:rPr lang="ru-RU" sz="1600" dirty="0"/>
            </a:br>
            <a:r>
              <a:rPr lang="en-US" sz="1600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Взаимодействие с родителями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Цель:  педагогическое просвещение и приобщение к </a:t>
            </a:r>
            <a:br>
              <a:rPr lang="ru-RU" sz="1600" dirty="0"/>
            </a:br>
            <a:r>
              <a:rPr lang="ru-RU" sz="1600" dirty="0"/>
              <a:t>совместной экспериментальной деятельности с детьми</a:t>
            </a:r>
            <a:br>
              <a:rPr lang="ru-RU" sz="1600" dirty="0"/>
            </a:br>
            <a:r>
              <a:rPr lang="ru-RU" sz="1600" b="1" dirty="0"/>
              <a:t>Формы работы: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консультации, практикумы, демонстрация опытно-экспериментальной </a:t>
            </a:r>
            <a:r>
              <a:rPr lang="ru-RU" sz="1600" dirty="0" smtClean="0"/>
              <a:t>деятельности   </a:t>
            </a:r>
            <a:r>
              <a:rPr lang="ru-RU" sz="1600" dirty="0"/>
              <a:t>с детьми,  семейная  экспериментально-творческая деятельность </a:t>
            </a:r>
            <a:br>
              <a:rPr lang="ru-RU" sz="1600" dirty="0"/>
            </a:br>
            <a:r>
              <a:rPr lang="en-US" sz="1600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Взаимодействие с  педагогами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Цель: повышение педагогической</a:t>
            </a:r>
            <a:br>
              <a:rPr lang="ru-RU" sz="1600" dirty="0"/>
            </a:br>
            <a:r>
              <a:rPr lang="ru-RU" sz="1600" dirty="0"/>
              <a:t>компетентности  в данном направлении, поиск путей реализации задач.</a:t>
            </a:r>
            <a:br>
              <a:rPr lang="ru-RU" sz="1600" dirty="0"/>
            </a:br>
            <a:r>
              <a:rPr lang="ru-RU" sz="1600" b="1" dirty="0" smtClean="0"/>
              <a:t>Формы </a:t>
            </a:r>
            <a:r>
              <a:rPr lang="ru-RU" sz="1600" b="1" dirty="0"/>
              <a:t>работы: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организация развивающей </a:t>
            </a:r>
            <a:r>
              <a:rPr lang="ru-RU" sz="1600" dirty="0" smtClean="0"/>
              <a:t>среды, консультации</a:t>
            </a:r>
            <a:r>
              <a:rPr lang="ru-RU" sz="1600" dirty="0"/>
              <a:t>, практикумы, </a:t>
            </a:r>
            <a:br>
              <a:rPr lang="ru-RU" sz="1600" dirty="0"/>
            </a:br>
            <a:r>
              <a:rPr lang="ru-RU" sz="1600" dirty="0"/>
              <a:t>создание банка диагностического и развивающего инструментария </a:t>
            </a:r>
            <a:r>
              <a:rPr lang="ru-RU" sz="1600" dirty="0" smtClean="0"/>
              <a:t>                                          (</a:t>
            </a:r>
            <a:r>
              <a:rPr lang="ru-RU" sz="1600" dirty="0" err="1"/>
              <a:t>игры-экспнрименты</a:t>
            </a:r>
            <a:r>
              <a:rPr lang="ru-RU" sz="1600" dirty="0"/>
              <a:t>, литература, упражнения)    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636"/>
            <a:ext cx="16002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500306"/>
            <a:ext cx="17144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57158" y="311463"/>
            <a:ext cx="878684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Результаты взаимодействия с педагогами и родителями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Углубление представлений педагогов </a:t>
            </a:r>
            <a:r>
              <a:rPr lang="ru-RU" sz="2800" dirty="0">
                <a:latin typeface="+mj-lt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 роли экспериментирования в </a:t>
            </a:r>
            <a:r>
              <a:rPr lang="ru-RU" sz="2800" dirty="0" smtClean="0">
                <a:latin typeface="+mj-lt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роцессе рисования нетрадиционными</a:t>
            </a:r>
            <a:r>
              <a:rPr lang="ru-RU" sz="2800" dirty="0">
                <a:latin typeface="+mj-lt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техниками и материалами;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Наработка  практического опыта и внедрение  его в деятельность педагогов и специалистов ДОУ с целью  индивидуализации педагогического процесса;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</a:rPr>
              <a:t>Формирование </a:t>
            </a:r>
            <a:r>
              <a:rPr lang="ru-RU" sz="2800" dirty="0">
                <a:latin typeface="+mj-lt"/>
              </a:rPr>
              <a:t>детско-родительских </a:t>
            </a:r>
          </a:p>
          <a:p>
            <a:r>
              <a:rPr lang="ru-RU" sz="2800" dirty="0">
                <a:latin typeface="+mj-lt"/>
              </a:rPr>
              <a:t>отношений  в процессе </a:t>
            </a:r>
            <a:r>
              <a:rPr lang="ru-RU" sz="2800" dirty="0" smtClean="0">
                <a:latin typeface="+mj-lt"/>
              </a:rPr>
              <a:t>совместной</a:t>
            </a:r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экспериментально-творческой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714348" y="-25716"/>
            <a:ext cx="842965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решения поставленных задач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необходимо соблюдение ряда условий: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Создание системы работы по формированию познавательной активности в процессе рисования нетрадиционными техниками и материалами.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Создание предметно-развивающей среды с учётом принципа интеграции образовательных областей.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Использование в рисовании нетрадиционными техниками и материалами экспериментирования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Целенаправленный отбор материалов, оборудования для проведения  экспериментов  с детьми.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Использование дидактических игр в работе с детьми.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Компетентность  педагога  в вопросах использования экспериментирования в процессе рисования нетрадиционными техниками и материалами.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Просветительская  работа дошкольного учреждения с семьёй.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428596" y="207524"/>
            <a:ext cx="87154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Мелки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Мел обладает характерными свойствами: он легко ломается, пачкается,  оставляет на бумаге бледный след. Но давайте поэкспериментируем: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Поместим мелки в сахарный раствор, затем  высушим,  и они  станут гораздо плотнее  и крепче, а наши рисунки веселее и ярче. Сахар при высыхании кристаллизуется и благодаря микро прозрачности кристаллов растворенные в них краски становятся ярче.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мокрой бумаге мел ведёт себя практически также как краска.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обмакнуть конец мелка в жидкий крахмал, то его цвет станет более ярким и благодаря ему мел меньше сыпется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2947" name="Picture 3" descr="http://dn.vtomske.ru/gallery/popup/7414_ABlwGK9r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14752"/>
            <a:ext cx="4000528" cy="3000396"/>
          </a:xfrm>
          <a:prstGeom prst="rect">
            <a:avLst/>
          </a:prstGeom>
          <a:noFill/>
        </p:spPr>
      </p:pic>
      <p:pic>
        <p:nvPicPr>
          <p:cNvPr id="82949" name="Picture 5" descr="http://mojesanje.si/cache/mojesanj/138-44484640_171_178-4fc9304773c7cd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87327"/>
            <a:ext cx="3643338" cy="299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920</TotalTime>
  <Words>683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Использование игр-экспериментов в работе с детьми по изобразительной деятельности.  Воспитатель ГБДОУ детский сад комбинированного вида № 73 Приморского района города Санкт-Петербург  Павлова Анна Владимировна 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</vt:lpstr>
      <vt:lpstr>Лепка (мукосолки) Эксперимент начинается уже при замешивании теста. Далее предложите ребенку поработать с тестом: можно раскатывать, прищипывать,  подкрашивать и даже попробовать на вкус  (если использовались экологически чистые продукты)</vt:lpstr>
      <vt:lpstr>Опыты, наблюдения и зарисовки. Каждый опыт, наблюдаемый ребенком, должен быть прорисован для закрепления знания, полученного наглядно-практическим способом.</vt:lpstr>
      <vt:lpstr>Слайд 17</vt:lpstr>
    </vt:vector>
  </TitlesOfParts>
  <Manager/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игр-экспериментов в работе с детьми по изобразительной деятельности.</dc:title>
  <dc:subject/>
  <dc:creator>User</dc:creator>
  <cp:keywords/>
  <dc:description/>
  <cp:lastModifiedBy>Home</cp:lastModifiedBy>
  <cp:revision>33</cp:revision>
  <dcterms:created xsi:type="dcterms:W3CDTF">2012-03-09T14:26:35Z</dcterms:created>
  <dcterms:modified xsi:type="dcterms:W3CDTF">2024-02-19T18:02:04Z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TC100690431049</vt:lpwstr>
  </property>
</Properties>
</file>