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82" r:id="rId3"/>
    <p:sldId id="287" r:id="rId4"/>
    <p:sldId id="289" r:id="rId5"/>
    <p:sldId id="272" r:id="rId6"/>
    <p:sldId id="290" r:id="rId7"/>
    <p:sldId id="285" r:id="rId8"/>
    <p:sldId id="284" r:id="rId9"/>
    <p:sldId id="291" r:id="rId10"/>
    <p:sldId id="292" r:id="rId11"/>
    <p:sldId id="293" r:id="rId12"/>
  </p:sldIdLst>
  <p:sldSz cx="9144000" cy="6858000" type="screen4x3"/>
  <p:notesSz cx="9979025" cy="68341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53">
          <p15:clr>
            <a:srgbClr val="A4A3A4"/>
          </p15:clr>
        </p15:guide>
        <p15:guide id="2" pos="3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516" y="-84"/>
      </p:cViewPr>
      <p:guideLst>
        <p:guide orient="horz" pos="2153"/>
        <p:guide pos="3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324243" cy="3417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6491294"/>
            <a:ext cx="4324243" cy="3417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52474" y="6491294"/>
            <a:ext cx="4324243" cy="3417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1F475E-5352-491E-A57E-09FF3114302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24350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53088" y="1"/>
            <a:ext cx="4324350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C91AA2-1E4F-41DC-A06F-57477D879AB7}" type="datetimeFigureOut">
              <a:rPr lang="ru-RU" smtClean="0"/>
              <a:pPr/>
              <a:t>16.02.2024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81363" y="512763"/>
            <a:ext cx="3416300" cy="25622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8538" y="3246439"/>
            <a:ext cx="7981951" cy="3074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91288"/>
            <a:ext cx="4324350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53088" y="6491288"/>
            <a:ext cx="4324350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04528F-76C1-4B5B-99DD-C9CD4128693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59F74-D084-4F61-B3E4-6011F40469AC}" type="datetimeFigureOut">
              <a:rPr lang="ru-RU" smtClean="0"/>
              <a:pPr/>
              <a:t>16.02.2024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C4B1-9EE6-479C-A590-7868FC220A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59F74-D084-4F61-B3E4-6011F40469AC}" type="datetimeFigureOut">
              <a:rPr lang="ru-RU" smtClean="0"/>
              <a:pPr/>
              <a:t>16.02.2024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C4B1-9EE6-479C-A590-7868FC220A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59F74-D084-4F61-B3E4-6011F40469AC}" type="datetimeFigureOut">
              <a:rPr lang="ru-RU" smtClean="0"/>
              <a:pPr/>
              <a:t>16.02.2024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C4B1-9EE6-479C-A590-7868FC220A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59F74-D084-4F61-B3E4-6011F40469AC}" type="datetimeFigureOut">
              <a:rPr lang="ru-RU" smtClean="0"/>
              <a:pPr/>
              <a:t>16.02.2024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C4B1-9EE6-479C-A590-7868FC220A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59F74-D084-4F61-B3E4-6011F40469AC}" type="datetimeFigureOut">
              <a:rPr lang="ru-RU" smtClean="0"/>
              <a:pPr/>
              <a:t>16.02.2024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C4B1-9EE6-479C-A590-7868FC220A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59F74-D084-4F61-B3E4-6011F40469AC}" type="datetimeFigureOut">
              <a:rPr lang="ru-RU" smtClean="0"/>
              <a:pPr/>
              <a:t>16.02.2024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C4B1-9EE6-479C-A590-7868FC220A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59F74-D084-4F61-B3E4-6011F40469AC}" type="datetimeFigureOut">
              <a:rPr lang="ru-RU" smtClean="0"/>
              <a:pPr/>
              <a:t>16.02.2024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C4B1-9EE6-479C-A590-7868FC220A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59F74-D084-4F61-B3E4-6011F40469AC}" type="datetimeFigureOut">
              <a:rPr lang="ru-RU" smtClean="0"/>
              <a:pPr/>
              <a:t>16.02.2024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C4B1-9EE6-479C-A590-7868FC220A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59F74-D084-4F61-B3E4-6011F40469AC}" type="datetimeFigureOut">
              <a:rPr lang="ru-RU" smtClean="0"/>
              <a:pPr/>
              <a:t>16.02.2024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C4B1-9EE6-479C-A590-7868FC220A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59F74-D084-4F61-B3E4-6011F40469AC}" type="datetimeFigureOut">
              <a:rPr lang="ru-RU" smtClean="0"/>
              <a:pPr/>
              <a:t>16.02.2024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C4B1-9EE6-479C-A590-7868FC220AD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59F74-D084-4F61-B3E4-6011F40469AC}" type="datetimeFigureOut">
              <a:rPr lang="ru-RU" smtClean="0"/>
              <a:pPr/>
              <a:t>16.02.2024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51EC4B1-9EE6-479C-A590-7868FC220AD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AB59F74-D084-4F61-B3E4-6011F40469AC}" type="datetimeFigureOut">
              <a:rPr lang="ru-RU" smtClean="0"/>
              <a:pPr/>
              <a:t>16.02.2024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51EC4B1-9EE6-479C-A590-7868FC220ADB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1" r:id="rId1"/>
    <p:sldLayoutId id="2147484202" r:id="rId2"/>
    <p:sldLayoutId id="2147484203" r:id="rId3"/>
    <p:sldLayoutId id="2147484204" r:id="rId4"/>
    <p:sldLayoutId id="2147484205" r:id="rId5"/>
    <p:sldLayoutId id="2147484206" r:id="rId6"/>
    <p:sldLayoutId id="2147484207" r:id="rId7"/>
    <p:sldLayoutId id="2147484208" r:id="rId8"/>
    <p:sldLayoutId id="2147484209" r:id="rId9"/>
    <p:sldLayoutId id="2147484210" r:id="rId10"/>
    <p:sldLayoutId id="214748421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11" Type="http://schemas.openxmlformats.org/officeDocument/2006/relationships/image" Target="../media/image13.jpeg"/><Relationship Id="rId5" Type="http://schemas.openxmlformats.org/officeDocument/2006/relationships/image" Target="../media/image7.jpeg"/><Relationship Id="rId10" Type="http://schemas.openxmlformats.org/officeDocument/2006/relationships/image" Target="../media/image12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428736"/>
            <a:ext cx="7851648" cy="3071834"/>
          </a:xfrm>
        </p:spPr>
        <p:txBody>
          <a:bodyPr>
            <a:normAutofit/>
          </a:bodyPr>
          <a:lstStyle/>
          <a:p>
            <a:pPr algn="ctr"/>
            <a:r>
              <a:rPr lang="ru-RU" sz="3100" b="0" dirty="0">
                <a:solidFill>
                  <a:srgbClr val="002060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  <a:t>Тема занятия</a:t>
            </a:r>
            <a:br>
              <a:rPr lang="ru-RU" sz="3100" b="0" dirty="0">
                <a:solidFill>
                  <a:srgbClr val="002060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</a:br>
            <a:br>
              <a:rPr lang="ru-RU" sz="2200" b="0" dirty="0">
                <a:solidFill>
                  <a:srgbClr val="002060"/>
                </a:solidFill>
                <a:effectLst/>
                <a:latin typeface="Arial" pitchFamily="34" charset="0"/>
                <a:ea typeface="+mn-ea"/>
                <a:cs typeface="Arial" pitchFamily="34" charset="0"/>
              </a:rPr>
            </a:br>
            <a:r>
              <a:rPr lang="ru-RU" sz="5400" b="0" dirty="0">
                <a:solidFill>
                  <a:schemeClr val="accent2">
                    <a:lumMod val="75000"/>
                  </a:schemeClr>
                </a:solidFill>
                <a:effectLst/>
                <a:latin typeface="+mn-lt"/>
              </a:rPr>
              <a:t>Кто где живет?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62" y="5000636"/>
            <a:ext cx="7529538" cy="500067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Воспитатель </a:t>
            </a:r>
            <a:r>
              <a:rPr lang="ru-RU" dirty="0" err="1">
                <a:solidFill>
                  <a:srgbClr val="002060"/>
                </a:solidFill>
              </a:rPr>
              <a:t>Крамчанина</a:t>
            </a:r>
            <a:r>
              <a:rPr lang="ru-RU" dirty="0">
                <a:solidFill>
                  <a:srgbClr val="002060"/>
                </a:solidFill>
              </a:rPr>
              <a:t> Т.А.</a:t>
            </a: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785786" y="928670"/>
            <a:ext cx="7529538" cy="500067"/>
          </a:xfrm>
          <a:prstGeom prst="rect">
            <a:avLst/>
          </a:prstGeom>
        </p:spPr>
        <p:txBody>
          <a:bodyPr vert="horz" lIns="0" rIns="18288">
            <a:normAutofit fontScale="70000" lnSpcReduction="20000"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ГБСУСО Дом-интернат для детей-инвалидов и инвалидов с детства</a:t>
            </a: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ru-RU" sz="2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 нарушениями умственного развития №1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AutoShape 2" descr="https://ds03.infourok.ru/uploads/ex/11c7/0003599e-d64a9dd1/img6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0660" name="Picture 4" descr="https://im0-tub-ru.yandex.net/i?id=2ddf4a26403f35c4c35fbb9513af1ad1-l&amp;n=13"/>
          <p:cNvPicPr>
            <a:picLocks noChangeAspect="1" noChangeArrowheads="1"/>
          </p:cNvPicPr>
          <p:nvPr/>
        </p:nvPicPr>
        <p:blipFill>
          <a:blip r:embed="rId2"/>
          <a:srcRect l="9434" t="20126" r="53774" b="44654"/>
          <a:stretch>
            <a:fillRect/>
          </a:stretch>
        </p:blipFill>
        <p:spPr bwMode="auto">
          <a:xfrm>
            <a:off x="1142976" y="1857364"/>
            <a:ext cx="2885585" cy="2071702"/>
          </a:xfrm>
          <a:prstGeom prst="rect">
            <a:avLst/>
          </a:prstGeom>
          <a:noFill/>
        </p:spPr>
      </p:pic>
      <p:sp>
        <p:nvSpPr>
          <p:cNvPr id="4" name="Заголовок 2"/>
          <p:cNvSpPr txBox="1">
            <a:spLocks/>
          </p:cNvSpPr>
          <p:nvPr/>
        </p:nvSpPr>
        <p:spPr>
          <a:xfrm>
            <a:off x="428596" y="785794"/>
            <a:ext cx="8229600" cy="8572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Четвертый лишний</a:t>
            </a:r>
          </a:p>
        </p:txBody>
      </p:sp>
      <p:pic>
        <p:nvPicPr>
          <p:cNvPr id="5" name="Picture 4" descr="https://im0-tub-ru.yandex.net/i?id=2ddf4a26403f35c4c35fbb9513af1ad1-l&amp;n=13"/>
          <p:cNvPicPr>
            <a:picLocks noChangeAspect="1" noChangeArrowheads="1"/>
          </p:cNvPicPr>
          <p:nvPr/>
        </p:nvPicPr>
        <p:blipFill>
          <a:blip r:embed="rId2"/>
          <a:srcRect l="53648" t="19958" r="9560" b="44822"/>
          <a:stretch>
            <a:fillRect/>
          </a:stretch>
        </p:blipFill>
        <p:spPr bwMode="auto">
          <a:xfrm>
            <a:off x="5143504" y="1857364"/>
            <a:ext cx="2885585" cy="2071702"/>
          </a:xfrm>
          <a:prstGeom prst="rect">
            <a:avLst/>
          </a:prstGeom>
          <a:noFill/>
        </p:spPr>
      </p:pic>
      <p:pic>
        <p:nvPicPr>
          <p:cNvPr id="6" name="Picture 4" descr="https://im0-tub-ru.yandex.net/i?id=2ddf4a26403f35c4c35fbb9513af1ad1-l&amp;n=13"/>
          <p:cNvPicPr>
            <a:picLocks noChangeAspect="1" noChangeArrowheads="1"/>
          </p:cNvPicPr>
          <p:nvPr/>
        </p:nvPicPr>
        <p:blipFill>
          <a:blip r:embed="rId2"/>
          <a:srcRect l="9182" t="58784" r="53082" b="7254"/>
          <a:stretch>
            <a:fillRect/>
          </a:stretch>
        </p:blipFill>
        <p:spPr bwMode="auto">
          <a:xfrm>
            <a:off x="1142976" y="4357694"/>
            <a:ext cx="2933333" cy="1980000"/>
          </a:xfrm>
          <a:prstGeom prst="rect">
            <a:avLst/>
          </a:prstGeom>
          <a:noFill/>
        </p:spPr>
      </p:pic>
      <p:pic>
        <p:nvPicPr>
          <p:cNvPr id="7" name="Picture 4" descr="https://im0-tub-ru.yandex.net/i?id=2ddf4a26403f35c4c35fbb9513af1ad1-l&amp;n=13"/>
          <p:cNvPicPr>
            <a:picLocks noChangeAspect="1" noChangeArrowheads="1"/>
          </p:cNvPicPr>
          <p:nvPr/>
        </p:nvPicPr>
        <p:blipFill>
          <a:blip r:embed="rId2"/>
          <a:srcRect l="53396" t="58616" r="8868" b="6164"/>
          <a:stretch>
            <a:fillRect/>
          </a:stretch>
        </p:blipFill>
        <p:spPr bwMode="auto">
          <a:xfrm>
            <a:off x="5143504" y="4357694"/>
            <a:ext cx="2857520" cy="20002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Arial" pitchFamily="34" charset="0"/>
                <a:cs typeface="Arial" pitchFamily="34" charset="0"/>
              </a:rPr>
              <a:t>ИТОГ ЗАНЯТИЯ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543956" cy="4538674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dirty="0"/>
              <a:t>Назови (покажи) домашних животных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dirty="0"/>
              <a:t>Назови (покажи) диких животных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dirty="0"/>
              <a:t>Почему животных называют «домашними»?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dirty="0"/>
              <a:t>Почему животных называют «дикими»?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dirty="0"/>
              <a:t>Кто заботится о домашних животных?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dirty="0"/>
              <a:t>Кто заботится о диких животных?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dirty="0"/>
              <a:t>Какую пользу человеку приносят домашние животные?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  <a:p>
            <a:pPr>
              <a:buFont typeface="Wingdings" pitchFamily="2" charset="2"/>
              <a:buChar char="Ø"/>
            </a:pPr>
            <a:endParaRPr lang="ru-RU" dirty="0"/>
          </a:p>
          <a:p>
            <a:pPr>
              <a:buFont typeface="Wingdings" pitchFamily="2" charset="2"/>
              <a:buChar char="Ø"/>
            </a:pPr>
            <a:endParaRPr lang="ru-RU" dirty="0"/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6745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95864"/>
          </a:xfrm>
        </p:spPr>
        <p:txBody>
          <a:bodyPr/>
          <a:lstStyle/>
          <a:p>
            <a:r>
              <a:rPr lang="ru-RU" sz="1800" b="1" dirty="0"/>
              <a:t>Цель занятия</a:t>
            </a:r>
            <a:r>
              <a:rPr lang="ru-RU" sz="1800" dirty="0"/>
              <a:t>: сформировать первоначальные знания о диких и домашних животных, их сходстве и различиях, показать разнообразие домашних животных, их значение для человека.</a:t>
            </a:r>
          </a:p>
          <a:p>
            <a:r>
              <a:rPr lang="ru-RU" sz="1800" b="1" dirty="0"/>
              <a:t>Задачи: 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/>
              <a:t>сформировать у детей представления о домашних и диких животных, о значении домашних животных в жизни человека;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/>
              <a:t>формировать умение различать диких и домашних животных, классифицировать, определять, какую пользу приносят человеку домашние животные;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/>
              <a:t>воспитывать бережное отношение к животному миру, ответственность за жизнь к домашним питомцам.</a:t>
            </a:r>
          </a:p>
          <a:p>
            <a:r>
              <a:rPr lang="ru-RU" sz="1800" b="1" dirty="0"/>
              <a:t>Оборудование: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/>
              <a:t>Компьютер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 err="1"/>
              <a:t>Мультимедийная</a:t>
            </a:r>
            <a:r>
              <a:rPr lang="ru-RU" sz="1800" dirty="0"/>
              <a:t> доска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/>
              <a:t>Набор карточек «Дикие и домашние животные»</a:t>
            </a:r>
          </a:p>
          <a:p>
            <a:pPr>
              <a:buFont typeface="Wingdings" pitchFamily="2" charset="2"/>
              <a:buChar char="Ø"/>
            </a:pPr>
            <a:endParaRPr lang="ru-RU" sz="1800" dirty="0"/>
          </a:p>
          <a:p>
            <a:pPr>
              <a:buFont typeface="Wingdings" pitchFamily="2" charset="2"/>
              <a:buChar char="Ø"/>
            </a:pPr>
            <a:endParaRPr lang="ru-RU" sz="1800" dirty="0"/>
          </a:p>
          <a:p>
            <a:endParaRPr lang="ru-RU" sz="1800" dirty="0"/>
          </a:p>
          <a:p>
            <a:endParaRPr lang="ru-RU" dirty="0"/>
          </a:p>
        </p:txBody>
      </p:sp>
      <p:sp>
        <p:nvSpPr>
          <p:cNvPr id="1026" name="AutoShape 2" descr="https://ds04.infourok.ru/uploads/ex/0a8c/0005d6eb-a0795c79/img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s://im0-tub-ru.yandex.net/i?id=2bb952ac89e7a71570705fafe36f96b8-l&amp;n=13"/>
          <p:cNvPicPr>
            <a:picLocks noChangeAspect="1" noChangeArrowheads="1"/>
          </p:cNvPicPr>
          <p:nvPr/>
        </p:nvPicPr>
        <p:blipFill>
          <a:blip r:embed="rId2">
            <a:lum bright="10000"/>
          </a:blip>
          <a:srcRect/>
          <a:stretch>
            <a:fillRect/>
          </a:stretch>
        </p:blipFill>
        <p:spPr bwMode="auto">
          <a:xfrm>
            <a:off x="357158" y="714356"/>
            <a:ext cx="8072462" cy="60543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>
                <a:latin typeface="Arial" pitchFamily="34" charset="0"/>
                <a:cs typeface="Arial" pitchFamily="34" charset="0"/>
              </a:rPr>
              <a:t>Домашними называют </a:t>
            </a:r>
            <a:br>
              <a:rPr lang="ru-RU" sz="3600" b="1" dirty="0">
                <a:latin typeface="Arial" pitchFamily="34" charset="0"/>
                <a:cs typeface="Arial" pitchFamily="34" charset="0"/>
              </a:rPr>
            </a:br>
            <a:r>
              <a:rPr lang="ru-RU" sz="3600" b="1" dirty="0">
                <a:latin typeface="Arial" pitchFamily="34" charset="0"/>
                <a:cs typeface="Arial" pitchFamily="34" charset="0"/>
              </a:rPr>
              <a:t>животных потому что:</a:t>
            </a: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ru-RU" dirty="0"/>
              <a:t>Живут с человеком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ru-RU" dirty="0"/>
              <a:t>Кормит и заботится человек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ru-RU" dirty="0"/>
              <a:t>Человек строит для них жилье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ru-RU" dirty="0"/>
              <a:t>Человек заботится об их потомстве</a:t>
            </a:r>
          </a:p>
          <a:p>
            <a:pPr>
              <a:buFont typeface="Wingdings" pitchFamily="2" charset="2"/>
              <a:buChar char="v"/>
            </a:pPr>
            <a:endParaRPr lang="ru-RU" dirty="0"/>
          </a:p>
          <a:p>
            <a:pPr>
              <a:buFont typeface="Wingdings" pitchFamily="2" charset="2"/>
              <a:buChar char="v"/>
            </a:pPr>
            <a:endParaRPr lang="ru-RU" dirty="0"/>
          </a:p>
          <a:p>
            <a:pPr>
              <a:buFont typeface="Wingdings" pitchFamily="2" charset="2"/>
              <a:buChar char="v"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AutoShape 4" descr="https://ds04.infourok.ru/uploads/ex/0eb2/0013e4d1-8c52274e/img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174" name="AutoShape 6" descr="https://ds04.infourok.ru/uploads/ex/0eb2/0013e4d1-8c52274e/img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176" name="Picture 8" descr="https://im0-tub-ru.yandex.net/i?id=dc107b6c268bc7e7847cc3cb94d39b2b-l&amp;n=13"/>
          <p:cNvPicPr>
            <a:picLocks noChangeAspect="1" noChangeArrowheads="1"/>
          </p:cNvPicPr>
          <p:nvPr/>
        </p:nvPicPr>
        <p:blipFill>
          <a:blip r:embed="rId2">
            <a:lum bright="10000"/>
          </a:blip>
          <a:srcRect l="3305" t="25344" r="3305" b="6336"/>
          <a:stretch>
            <a:fillRect/>
          </a:stretch>
        </p:blipFill>
        <p:spPr bwMode="auto">
          <a:xfrm>
            <a:off x="571472" y="1857364"/>
            <a:ext cx="8072494" cy="464347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643174" y="857232"/>
            <a:ext cx="38370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rPr>
              <a:t>Дикие животные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>
                <a:latin typeface="Arial" pitchFamily="34" charset="0"/>
                <a:cs typeface="Arial" pitchFamily="34" charset="0"/>
              </a:rPr>
              <a:t>Дикими животных называют потому чт</a:t>
            </a:r>
            <a:r>
              <a:rPr lang="ru-RU" sz="4000" b="1" dirty="0">
                <a:latin typeface="Arial" pitchFamily="34" charset="0"/>
                <a:cs typeface="Arial" pitchFamily="34" charset="0"/>
              </a:rPr>
              <a:t>о: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357430"/>
            <a:ext cx="8229600" cy="4389120"/>
          </a:xfrm>
        </p:spPr>
        <p:txBody>
          <a:bodyPr>
            <a:normAutofit/>
          </a:bodyPr>
          <a:lstStyle/>
          <a:p>
            <a:pPr>
              <a:lnSpc>
                <a:spcPct val="160000"/>
              </a:lnSpc>
              <a:buFont typeface="Wingdings" pitchFamily="2" charset="2"/>
              <a:buChar char="Ø"/>
            </a:pPr>
            <a:r>
              <a:rPr lang="ru-RU" dirty="0"/>
              <a:t>Живут в дикой природе</a:t>
            </a:r>
          </a:p>
          <a:p>
            <a:pPr>
              <a:lnSpc>
                <a:spcPct val="160000"/>
              </a:lnSpc>
              <a:buFont typeface="Wingdings" pitchFamily="2" charset="2"/>
              <a:buChar char="Ø"/>
            </a:pPr>
            <a:r>
              <a:rPr lang="ru-RU" dirty="0"/>
              <a:t>Пищу добывают самостоятельно</a:t>
            </a:r>
          </a:p>
          <a:p>
            <a:pPr>
              <a:lnSpc>
                <a:spcPct val="160000"/>
              </a:lnSpc>
              <a:buFont typeface="Wingdings" pitchFamily="2" charset="2"/>
              <a:buChar char="Ø"/>
            </a:pPr>
            <a:r>
              <a:rPr lang="ru-RU" dirty="0"/>
              <a:t>Сами находят или строят себе жилище</a:t>
            </a:r>
          </a:p>
          <a:p>
            <a:pPr>
              <a:lnSpc>
                <a:spcPct val="160000"/>
              </a:lnSpc>
              <a:buFont typeface="Wingdings" pitchFamily="2" charset="2"/>
              <a:buChar char="Ø"/>
            </a:pPr>
            <a:r>
              <a:rPr lang="ru-RU" dirty="0"/>
              <a:t>Самостоятельно заботятся о себе и о своем потомстве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714356"/>
            <a:ext cx="8229600" cy="71436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latin typeface="Arial" pitchFamily="34" charset="0"/>
                <a:cs typeface="Arial" pitchFamily="34" charset="0"/>
              </a:rPr>
              <a:t>Отличия животных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57158" y="1920085"/>
            <a:ext cx="4138642" cy="443484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None/>
            </a:pPr>
            <a:r>
              <a:rPr lang="ru-RU" b="1" dirty="0">
                <a:latin typeface="Arial" pitchFamily="34" charset="0"/>
                <a:cs typeface="Arial" pitchFamily="34" charset="0"/>
              </a:rPr>
              <a:t>ДИКИЕ ЖИВОТНЫЕ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dirty="0">
                <a:latin typeface="Arial" pitchFamily="34" charset="0"/>
                <a:cs typeface="Arial" pitchFamily="34" charset="0"/>
              </a:rPr>
              <a:t>Травоядные и хищники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dirty="0">
                <a:latin typeface="Arial" pitchFamily="34" charset="0"/>
                <a:cs typeface="Arial" pitchFamily="34" charset="0"/>
              </a:rPr>
              <a:t>Сами устраивают жилье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dirty="0">
                <a:latin typeface="Arial" pitchFamily="34" charset="0"/>
                <a:cs typeface="Arial" pitchFamily="34" charset="0"/>
              </a:rPr>
              <a:t>Сами добываю корм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dirty="0">
                <a:latin typeface="Arial" pitchFamily="34" charset="0"/>
                <a:cs typeface="Arial" pitchFamily="34" charset="0"/>
              </a:rPr>
              <a:t>Сами выводят и заботятся о потомстве</a:t>
            </a:r>
          </a:p>
          <a:p>
            <a:pPr algn="ctr">
              <a:lnSpc>
                <a:spcPct val="150000"/>
              </a:lnSpc>
              <a:buNone/>
            </a:pPr>
            <a:r>
              <a:rPr lang="ru-RU" b="1" dirty="0">
                <a:latin typeface="Arial" pitchFamily="34" charset="0"/>
                <a:cs typeface="Arial" pitchFamily="34" charset="0"/>
              </a:rPr>
              <a:t>вывод – не зависят от человека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210080" cy="443484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None/>
            </a:pPr>
            <a:r>
              <a:rPr lang="ru-RU" b="1" dirty="0">
                <a:latin typeface="Arial" pitchFamily="34" charset="0"/>
                <a:cs typeface="Arial" pitchFamily="34" charset="0"/>
              </a:rPr>
              <a:t>ДОМАШНИЕ ЖИВОТНЫЕ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dirty="0">
                <a:latin typeface="Arial" pitchFamily="34" charset="0"/>
                <a:cs typeface="Arial" pitchFamily="34" charset="0"/>
              </a:rPr>
              <a:t>Травоядные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dirty="0">
                <a:latin typeface="Arial" pitchFamily="34" charset="0"/>
                <a:cs typeface="Arial" pitchFamily="34" charset="0"/>
              </a:rPr>
              <a:t>Жилье строит человек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dirty="0">
                <a:latin typeface="Arial" pitchFamily="34" charset="0"/>
                <a:cs typeface="Arial" pitchFamily="34" charset="0"/>
              </a:rPr>
              <a:t>Корм дает человек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ru-RU" dirty="0">
                <a:latin typeface="Arial" pitchFamily="34" charset="0"/>
                <a:cs typeface="Arial" pitchFamily="34" charset="0"/>
              </a:rPr>
              <a:t>Потомство зависит от человека</a:t>
            </a:r>
          </a:p>
          <a:p>
            <a:pPr>
              <a:lnSpc>
                <a:spcPct val="150000"/>
              </a:lnSpc>
              <a:buNone/>
            </a:pPr>
            <a:r>
              <a:rPr lang="ru-RU" b="1" dirty="0">
                <a:latin typeface="Arial" pitchFamily="34" charset="0"/>
                <a:cs typeface="Arial" pitchFamily="34" charset="0"/>
              </a:rPr>
              <a:t>вывод – зависят от</a:t>
            </a:r>
          </a:p>
          <a:p>
            <a:pPr>
              <a:lnSpc>
                <a:spcPct val="150000"/>
              </a:lnSpc>
              <a:buNone/>
            </a:pPr>
            <a:r>
              <a:rPr lang="ru-RU" b="1" dirty="0">
                <a:latin typeface="Arial" pitchFamily="34" charset="0"/>
                <a:cs typeface="Arial" pitchFamily="34" charset="0"/>
              </a:rPr>
              <a:t>               челове</a:t>
            </a:r>
            <a:r>
              <a:rPr lang="ru-RU" b="1" dirty="0"/>
              <a:t>ка</a:t>
            </a:r>
          </a:p>
          <a:p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857256"/>
          </a:xfrm>
        </p:spPr>
        <p:txBody>
          <a:bodyPr>
            <a:normAutofit/>
          </a:bodyPr>
          <a:lstStyle/>
          <a:p>
            <a:pPr algn="ctr"/>
            <a:r>
              <a:rPr lang="ru-RU" sz="3600" dirty="0">
                <a:latin typeface="Arial" pitchFamily="34" charset="0"/>
                <a:cs typeface="Arial" pitchFamily="34" charset="0"/>
              </a:rPr>
              <a:t>Распредели по группам</a:t>
            </a:r>
          </a:p>
        </p:txBody>
      </p:sp>
      <p:pic>
        <p:nvPicPr>
          <p:cNvPr id="37890" name="Picture 2" descr="C:\Users\Пользователь\Downloads\волк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1857364"/>
            <a:ext cx="1214446" cy="1740706"/>
          </a:xfrm>
          <a:prstGeom prst="rect">
            <a:avLst/>
          </a:prstGeom>
          <a:noFill/>
        </p:spPr>
      </p:pic>
      <p:pic>
        <p:nvPicPr>
          <p:cNvPr id="37891" name="Picture 3" descr="C:\Users\Пользователь\Downloads\корова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8794" y="1857364"/>
            <a:ext cx="1214446" cy="1744754"/>
          </a:xfrm>
          <a:prstGeom prst="rect">
            <a:avLst/>
          </a:prstGeom>
          <a:noFill/>
        </p:spPr>
      </p:pic>
      <p:pic>
        <p:nvPicPr>
          <p:cNvPr id="37892" name="Picture 4" descr="C:\Users\Пользователь\Downloads\кошка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43306" y="1857364"/>
            <a:ext cx="1285884" cy="1843102"/>
          </a:xfrm>
          <a:prstGeom prst="rect">
            <a:avLst/>
          </a:prstGeom>
          <a:noFill/>
        </p:spPr>
      </p:pic>
      <p:pic>
        <p:nvPicPr>
          <p:cNvPr id="37893" name="Picture 5" descr="C:\Users\Пользователь\Downloads\лошадь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43570" y="1826393"/>
            <a:ext cx="1285884" cy="1843101"/>
          </a:xfrm>
          <a:prstGeom prst="rect">
            <a:avLst/>
          </a:prstGeom>
          <a:noFill/>
        </p:spPr>
      </p:pic>
      <p:pic>
        <p:nvPicPr>
          <p:cNvPr id="37894" name="Picture 6" descr="C:\Users\Пользователь\Downloads\собака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500958" y="1866874"/>
            <a:ext cx="1285884" cy="1843101"/>
          </a:xfrm>
          <a:prstGeom prst="rect">
            <a:avLst/>
          </a:prstGeom>
          <a:noFill/>
        </p:spPr>
      </p:pic>
      <p:pic>
        <p:nvPicPr>
          <p:cNvPr id="37895" name="Picture 7" descr="C:\Users\Пользователь\Downloads\белка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85720" y="4143380"/>
            <a:ext cx="1285874" cy="2000264"/>
          </a:xfrm>
          <a:prstGeom prst="rect">
            <a:avLst/>
          </a:prstGeom>
          <a:noFill/>
        </p:spPr>
      </p:pic>
      <p:pic>
        <p:nvPicPr>
          <p:cNvPr id="37896" name="Picture 8" descr="C:\Users\Пользователь\Downloads\лис а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928794" y="4143366"/>
            <a:ext cx="1214446" cy="2000278"/>
          </a:xfrm>
          <a:prstGeom prst="rect">
            <a:avLst/>
          </a:prstGeom>
          <a:noFill/>
        </p:spPr>
      </p:pic>
      <p:pic>
        <p:nvPicPr>
          <p:cNvPr id="37897" name="Picture 9" descr="C:\Users\Пользователь\Downloads\медведь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571867" y="4143380"/>
            <a:ext cx="1385565" cy="1985977"/>
          </a:xfrm>
          <a:prstGeom prst="rect">
            <a:avLst/>
          </a:prstGeom>
          <a:noFill/>
        </p:spPr>
      </p:pic>
      <p:pic>
        <p:nvPicPr>
          <p:cNvPr id="37898" name="Picture 10" descr="C:\Users\Пользователь\Downloads\коза.jp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500694" y="4143380"/>
            <a:ext cx="1357322" cy="1945495"/>
          </a:xfrm>
          <a:prstGeom prst="rect">
            <a:avLst/>
          </a:prstGeom>
          <a:noFill/>
        </p:spPr>
      </p:pic>
      <p:pic>
        <p:nvPicPr>
          <p:cNvPr id="37899" name="Picture 11" descr="C:\Users\Пользователь\Downloads\олень.jp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7429520" y="4214818"/>
            <a:ext cx="1335724" cy="19145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4" name="Picture 2" descr="https://im0-tub-ru.yandex.net/i?id=e32fb5b321de292fb4c623f42cd571f3-srl&amp;n=13"/>
          <p:cNvPicPr>
            <a:picLocks noChangeAspect="1" noChangeArrowheads="1"/>
          </p:cNvPicPr>
          <p:nvPr/>
        </p:nvPicPr>
        <p:blipFill>
          <a:blip r:embed="rId2"/>
          <a:srcRect l="8412" t="18692" r="53350" b="47663"/>
          <a:stretch>
            <a:fillRect/>
          </a:stretch>
        </p:blipFill>
        <p:spPr bwMode="auto">
          <a:xfrm>
            <a:off x="928662" y="1643050"/>
            <a:ext cx="3000396" cy="1980000"/>
          </a:xfrm>
          <a:prstGeom prst="rect">
            <a:avLst/>
          </a:prstGeom>
          <a:noFill/>
        </p:spPr>
      </p:pic>
      <p:sp>
        <p:nvSpPr>
          <p:cNvPr id="3" name="Заголовок 2"/>
          <p:cNvSpPr txBox="1">
            <a:spLocks/>
          </p:cNvSpPr>
          <p:nvPr/>
        </p:nvSpPr>
        <p:spPr>
          <a:xfrm>
            <a:off x="428596" y="785794"/>
            <a:ext cx="8229600" cy="85725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Четвертый лишний</a:t>
            </a:r>
          </a:p>
        </p:txBody>
      </p:sp>
      <p:pic>
        <p:nvPicPr>
          <p:cNvPr id="4" name="Picture 2" descr="https://im0-tub-ru.yandex.net/i?id=e32fb5b321de292fb4c623f42cd571f3-srl&amp;n=13"/>
          <p:cNvPicPr>
            <a:picLocks noChangeAspect="1" noChangeArrowheads="1"/>
          </p:cNvPicPr>
          <p:nvPr/>
        </p:nvPicPr>
        <p:blipFill>
          <a:blip r:embed="rId2"/>
          <a:srcRect l="53147" t="18692" r="6542" b="45171"/>
          <a:stretch>
            <a:fillRect/>
          </a:stretch>
        </p:blipFill>
        <p:spPr bwMode="auto">
          <a:xfrm>
            <a:off x="4857752" y="1643050"/>
            <a:ext cx="3051218" cy="2051438"/>
          </a:xfrm>
          <a:prstGeom prst="rect">
            <a:avLst/>
          </a:prstGeom>
          <a:noFill/>
        </p:spPr>
      </p:pic>
      <p:pic>
        <p:nvPicPr>
          <p:cNvPr id="5" name="Picture 2" descr="https://im0-tub-ru.yandex.net/i?id=e32fb5b321de292fb4c623f42cd571f3-srl&amp;n=13"/>
          <p:cNvPicPr>
            <a:picLocks noChangeAspect="1" noChangeArrowheads="1"/>
          </p:cNvPicPr>
          <p:nvPr/>
        </p:nvPicPr>
        <p:blipFill>
          <a:blip r:embed="rId2"/>
          <a:srcRect l="8412" t="57321" r="52336" b="5296"/>
          <a:stretch>
            <a:fillRect/>
          </a:stretch>
        </p:blipFill>
        <p:spPr bwMode="auto">
          <a:xfrm>
            <a:off x="928662" y="4071942"/>
            <a:ext cx="3000396" cy="2143140"/>
          </a:xfrm>
          <a:prstGeom prst="rect">
            <a:avLst/>
          </a:prstGeom>
          <a:noFill/>
        </p:spPr>
      </p:pic>
      <p:pic>
        <p:nvPicPr>
          <p:cNvPr id="6" name="Picture 2" descr="https://im0-tub-ru.yandex.net/i?id=e32fb5b321de292fb4c623f42cd571f3-srl&amp;n=13"/>
          <p:cNvPicPr>
            <a:picLocks noChangeAspect="1" noChangeArrowheads="1"/>
          </p:cNvPicPr>
          <p:nvPr/>
        </p:nvPicPr>
        <p:blipFill>
          <a:blip r:embed="rId2"/>
          <a:srcRect l="53147" t="57155" r="6045" b="5296"/>
          <a:stretch>
            <a:fillRect/>
          </a:stretch>
        </p:blipFill>
        <p:spPr bwMode="auto">
          <a:xfrm>
            <a:off x="4857752" y="4000504"/>
            <a:ext cx="3071834" cy="21198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592</TotalTime>
  <Words>270</Words>
  <Application>Microsoft Macintosh PowerPoint</Application>
  <PresentationFormat>Экран (4:3)</PresentationFormat>
  <Paragraphs>54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Wingdings</vt:lpstr>
      <vt:lpstr>Wingdings 2</vt:lpstr>
      <vt:lpstr>Поток</vt:lpstr>
      <vt:lpstr>Тема занятия  Кто где живет?</vt:lpstr>
      <vt:lpstr>Презентация PowerPoint</vt:lpstr>
      <vt:lpstr>Презентация PowerPoint</vt:lpstr>
      <vt:lpstr>Домашними называют  животных потому что:</vt:lpstr>
      <vt:lpstr>Презентация PowerPoint</vt:lpstr>
      <vt:lpstr>Дикими животных называют потому что:</vt:lpstr>
      <vt:lpstr>Отличия животных</vt:lpstr>
      <vt:lpstr>Распредели по группам</vt:lpstr>
      <vt:lpstr>Презентация PowerPoint</vt:lpstr>
      <vt:lpstr>Презентация PowerPoint</vt:lpstr>
      <vt:lpstr>ИТОГ ЗАНЯТИЯ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Монтессори</dc:creator>
  <cp:lastModifiedBy>Дмитрий Колыхалов</cp:lastModifiedBy>
  <cp:revision>71</cp:revision>
  <dcterms:created xsi:type="dcterms:W3CDTF">2013-11-19T09:47:02Z</dcterms:created>
  <dcterms:modified xsi:type="dcterms:W3CDTF">2024-02-16T07:53:58Z</dcterms:modified>
</cp:coreProperties>
</file>