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8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DAC9F-FED7-4443-B038-E7FB5F0A43CD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C4E49-489F-401B-A89A-8A58AFA5C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212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C4E49-489F-401B-A89A-8A58AFA5CAA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81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endParaRPr kumimoji="0" lang="en-US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 descr="http://3.bp.blogspot.com/-ryY1yWO8IJo/T9uZr2lGdRI/AAAAAAAADZY/LEzizNChr3c/s1600/Herous109%252B%2525D0%2525BA%2525D0%2525BE%2525D0%2525BF%2525D0%2525B8%2525D1%25258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2148763" cy="3240360"/>
          </a:xfrm>
          <a:prstGeom prst="rect">
            <a:avLst/>
          </a:prstGeom>
          <a:noFill/>
        </p:spPr>
      </p:pic>
      <p:pic>
        <p:nvPicPr>
          <p:cNvPr id="13324" name="Picture 12" descr="http://img1.liveinternet.ru/images/attach/c/10/111/537/111537167_preview_i_0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014116"/>
            <a:ext cx="2195736" cy="27191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509520" cy="576064"/>
          </a:xfrm>
          <a:effectLst/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МАОУ СОШ №9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дошкольное  структурное подразделение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733256"/>
            <a:ext cx="4355976" cy="96348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Авторы-составители:</a:t>
            </a:r>
          </a:p>
          <a:p>
            <a:r>
              <a:rPr lang="ru-RU" b="1" dirty="0" smtClean="0"/>
              <a:t>Новосёлова </a:t>
            </a:r>
            <a:r>
              <a:rPr lang="ru-RU" b="1" dirty="0" smtClean="0"/>
              <a:t>В.И., </a:t>
            </a:r>
            <a:r>
              <a:rPr lang="ru-RU" b="1" dirty="0" smtClean="0"/>
              <a:t>воспитатель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2132856"/>
            <a:ext cx="6768752" cy="1656184"/>
          </a:xfrm>
          <a:prstGeom prst="rect">
            <a:avLst/>
          </a:prstGeom>
          <a:ln w="34925"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0" rIns="45720" bIns="0" anchor="b">
            <a:normAutofit fontScale="25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80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80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8000" b="1" i="1" u="none" strike="noStrike" kern="0" cap="all" spc="0" normalizeH="0" noProof="0" dirty="0" smtClean="0">
                <a:ln w="6350">
                  <a:noFill/>
                </a:ln>
                <a:solidFill>
                  <a:srgbClr val="FF0066"/>
                </a:solidFill>
                <a:uLnTx/>
                <a:uFillTx/>
                <a:latin typeface="+mj-lt"/>
                <a:ea typeface="+mj-ea"/>
                <a:cs typeface="Times New Roman" pitchFamily="18" charset="0"/>
              </a:rPr>
              <a:t>Развлекательно –познавательная  игра</a:t>
            </a:r>
            <a:br>
              <a:rPr kumimoji="0" lang="ru-RU" sz="8000" b="1" i="1" u="none" strike="noStrike" kern="0" cap="all" spc="0" normalizeH="0" noProof="0" dirty="0" smtClean="0">
                <a:ln w="6350">
                  <a:noFill/>
                </a:ln>
                <a:solidFill>
                  <a:srgbClr val="FF0066"/>
                </a:solidFill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ru-RU" sz="8000" b="1" i="1" u="none" strike="noStrike" kern="0" cap="all" spc="0" normalizeH="0" noProof="0" dirty="0" smtClean="0">
                <a:ln w="6350">
                  <a:noFill/>
                </a:ln>
                <a:solidFill>
                  <a:srgbClr val="FF0066"/>
                </a:solidFill>
                <a:uLnTx/>
                <a:uFillTx/>
                <a:latin typeface="+mj-lt"/>
                <a:ea typeface="+mj-ea"/>
                <a:cs typeface="Times New Roman" pitchFamily="18" charset="0"/>
              </a:rPr>
              <a:t>«Что,  где,  когда?»</a:t>
            </a:r>
            <a:br>
              <a:rPr kumimoji="0" lang="ru-RU" sz="8000" b="1" i="1" u="none" strike="noStrike" kern="0" cap="all" spc="0" normalizeH="0" noProof="0" dirty="0" smtClean="0">
                <a:ln w="6350">
                  <a:noFill/>
                </a:ln>
                <a:solidFill>
                  <a:srgbClr val="FF0066"/>
                </a:solidFill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ru-RU" sz="8000" b="1" i="1" u="none" strike="noStrike" kern="0" cap="all" spc="0" normalizeH="0" noProof="0" dirty="0" smtClean="0">
                <a:ln w="6350">
                  <a:noFill/>
                </a:ln>
                <a:solidFill>
                  <a:srgbClr val="FF0066"/>
                </a:solidFill>
                <a:uLnTx/>
                <a:uFillTx/>
                <a:latin typeface="+mj-lt"/>
                <a:ea typeface="+mj-ea"/>
                <a:cs typeface="Times New Roman" pitchFamily="18" charset="0"/>
              </a:rPr>
              <a:t> по сказкам  К.И. Чуковского  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i="1" kern="0" cap="all" dirty="0" smtClean="0">
                <a:ln w="6350">
                  <a:noFill/>
                </a:ln>
                <a:solidFill>
                  <a:srgbClr val="FF0066"/>
                </a:solidFill>
                <a:latin typeface="+mj-lt"/>
                <a:ea typeface="+mj-ea"/>
                <a:cs typeface="Times New Roman" pitchFamily="18" charset="0"/>
              </a:rPr>
              <a:t>                             </a:t>
            </a:r>
            <a:r>
              <a:rPr kumimoji="0" lang="ru-RU" sz="8000" b="1" i="1" u="none" strike="noStrike" kern="0" cap="all" spc="0" normalizeH="0" noProof="0" dirty="0" smtClean="0">
                <a:ln w="6350">
                  <a:noFill/>
                </a:ln>
                <a:solidFill>
                  <a:srgbClr val="FF0066"/>
                </a:solidFill>
                <a:uLnTx/>
                <a:uFillTx/>
                <a:latin typeface="+mj-lt"/>
                <a:ea typeface="+mj-ea"/>
                <a:cs typeface="Times New Roman" pitchFamily="18" charset="0"/>
              </a:rPr>
              <a:t>для детей 6-7 лет</a:t>
            </a:r>
            <a:r>
              <a:rPr kumimoji="0" lang="ru-RU" sz="1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all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all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316" name="Picture 4" descr="http://www.pics-zone.ru/img.php?url=http://stat17.privet.ru/lr/091930f71a020b43e4e4d5b6fcba77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3318" name="Picture 6" descr="http://fanread.ru/img/g/?src=6578312&amp;i=2&amp;ext=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148064" y="3861048"/>
            <a:ext cx="2057439" cy="1795201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979712" y="1196752"/>
            <a:ext cx="6696744" cy="792088"/>
          </a:xfrm>
          <a:prstGeom prst="rect">
            <a:avLst/>
          </a:prstGeom>
          <a:ln w="34925"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27025" algn="l"/>
                <a:tab pos="457200" algn="l"/>
                <a:tab pos="571500" algn="l"/>
                <a:tab pos="800100" algn="l"/>
                <a:tab pos="6931025" algn="l"/>
              </a:tabLst>
            </a:pPr>
            <a:endParaRPr lang="ru-RU" sz="1600" dirty="0" smtClean="0">
              <a:latin typeface="Bm431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1680" y="548680"/>
            <a:ext cx="5760640" cy="792088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6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этап.   Подведение итогов.</a:t>
            </a:r>
            <a:endParaRPr lang="ru-RU" sz="3600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в ДС сказки Чуковского\DSC_1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62712"/>
            <a:ext cx="5667963" cy="375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s257.inkaut.ru/files/orgimg/354/img/nasekom/2510c433aa9c4a558e0cb66b5839ea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8399">
            <a:off x="7374015" y="755955"/>
            <a:ext cx="1822976" cy="2175500"/>
          </a:xfrm>
          <a:prstGeom prst="rect">
            <a:avLst/>
          </a:prstGeom>
          <a:noFill/>
        </p:spPr>
      </p:pic>
      <p:pic>
        <p:nvPicPr>
          <p:cNvPr id="6" name="Picture 2" descr="http://img0.liveinternet.ru/images/attach/c/10/111/536/111536582_large_i_06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3429000"/>
            <a:ext cx="327585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6851104" cy="432048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этап. </a:t>
            </a:r>
            <a:r>
              <a:rPr lang="en-US" sz="32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Подготовительный.</a:t>
            </a:r>
            <a:endParaRPr lang="ru-RU" sz="3200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331640" y="1124744"/>
            <a:ext cx="7488832" cy="5184616"/>
          </a:xfrm>
        </p:spPr>
        <p:txBody>
          <a:bodyPr>
            <a:normAutofit fontScale="77500" lnSpcReduction="20000"/>
          </a:bodyPr>
          <a:lstStyle/>
          <a:p>
            <a:pPr marL="901700" indent="-411163" algn="just"/>
            <a:r>
              <a:rPr lang="ru-RU" dirty="0" smtClean="0"/>
              <a:t> чтение сказок К.И.Чуковского: «Тараканище», «Путаница», «Мойдодыр», «Муха-Цокотуха»,  «Краденое солнце», «</a:t>
            </a:r>
            <a:r>
              <a:rPr lang="ru-RU" dirty="0" err="1" smtClean="0"/>
              <a:t>Федорино</a:t>
            </a:r>
            <a:r>
              <a:rPr lang="ru-RU" dirty="0" smtClean="0"/>
              <a:t> горе», «Чудо-дерево», «Телефон», «Айболит», «</a:t>
            </a:r>
            <a:r>
              <a:rPr lang="ru-RU" dirty="0" err="1" smtClean="0"/>
              <a:t>Бармалей</a:t>
            </a:r>
            <a:r>
              <a:rPr lang="ru-RU" dirty="0" smtClean="0"/>
              <a:t>», «Крокодил» и др.</a:t>
            </a:r>
          </a:p>
          <a:p>
            <a:pPr marL="901700" indent="-411163" algn="just"/>
            <a:r>
              <a:rPr lang="ru-RU" dirty="0" smtClean="0"/>
              <a:t>рассматривание иллюстративного материала Ю. Васнецова, В. Конашевича;</a:t>
            </a:r>
          </a:p>
          <a:p>
            <a:pPr marL="901700" indent="-411163" algn="just"/>
            <a:r>
              <a:rPr lang="ru-RU" dirty="0" smtClean="0"/>
              <a:t>творческие задания «А что было бы, если бы…»</a:t>
            </a:r>
          </a:p>
          <a:p>
            <a:pPr marL="901700" indent="-411163" algn="just"/>
            <a:r>
              <a:rPr lang="ru-RU" dirty="0" smtClean="0"/>
              <a:t>словесные игры «Доскажи словечко»,  «Придумай рифму», «Что сначала, что потом», «Хорошо - плохо», «Я начну, а ты продолжи», «Чудо-дерево»;</a:t>
            </a:r>
          </a:p>
          <a:p>
            <a:pPr marL="901700" indent="-411163" algn="just"/>
            <a:r>
              <a:rPr lang="ru-RU" dirty="0" smtClean="0"/>
              <a:t>художественно-продуктивная  деятельность: рисование «Сказки дедушки Корнея», аппликация «Чудо-дерево», лепка «Чудеса в решете»,</a:t>
            </a:r>
          </a:p>
          <a:p>
            <a:pPr marL="901700" indent="-411163" algn="just"/>
            <a:r>
              <a:rPr lang="ru-RU" dirty="0" smtClean="0"/>
              <a:t>разгадывание загадок,  кроссвордов;</a:t>
            </a:r>
          </a:p>
          <a:p>
            <a:pPr marL="901700" indent="-411163" algn="just"/>
            <a:r>
              <a:rPr lang="ru-RU" dirty="0" smtClean="0"/>
              <a:t>драматизация отрывков из сказок для малышей;</a:t>
            </a:r>
          </a:p>
          <a:p>
            <a:pPr marL="901700" indent="-411163" algn="just"/>
            <a:r>
              <a:rPr lang="ru-RU" dirty="0" smtClean="0"/>
              <a:t>конкурс чтецов.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0.liveinternet.ru/images/attach/c/2/67/869/67869205_1292344009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92079" y="2326978"/>
            <a:ext cx="3972603" cy="4198365"/>
          </a:xfrm>
          <a:prstGeom prst="rect">
            <a:avLst/>
          </a:prstGeom>
          <a:noFill/>
        </p:spPr>
      </p:pic>
      <p:pic>
        <p:nvPicPr>
          <p:cNvPr id="4" name="Picture 2" descr="http://www.planetaskazok.ru/images/stories/chukovsky/chudo_derevo/img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"/>
            <a:ext cx="1907704" cy="18010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Задачи.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124744"/>
            <a:ext cx="6768752" cy="52565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C0066"/>
                </a:solidFill>
              </a:rPr>
              <a:t>      Обучающие и развивающие:</a:t>
            </a:r>
          </a:p>
          <a:p>
            <a:pPr>
              <a:tabLst>
                <a:tab pos="1255713" algn="l"/>
              </a:tabLst>
            </a:pPr>
            <a:endParaRPr lang="ru-RU" sz="1100" dirty="0" smtClean="0"/>
          </a:p>
          <a:p>
            <a:pPr marL="450850" indent="-314325" algn="just">
              <a:buNone/>
            </a:pPr>
            <a:r>
              <a:rPr lang="ru-RU" dirty="0" smtClean="0"/>
              <a:t>1.  Систематизировать знания детей по сказкам К.И. Чуковского.</a:t>
            </a:r>
          </a:p>
          <a:p>
            <a:pPr marL="450850" indent="-314325" algn="just">
              <a:buNone/>
            </a:pPr>
            <a:r>
              <a:rPr lang="ru-RU" dirty="0" smtClean="0"/>
              <a:t>2. Способствовать развитию мышления, творческого </a:t>
            </a:r>
            <a:r>
              <a:rPr lang="ru-RU" dirty="0" err="1" smtClean="0"/>
              <a:t>вообра-жения</a:t>
            </a:r>
            <a:r>
              <a:rPr lang="ru-RU" dirty="0" smtClean="0"/>
              <a:t>, умению делать выводы и умозаключения,  развивать интеллектуальные и познавательные способности детей </a:t>
            </a:r>
          </a:p>
          <a:p>
            <a:pPr marL="450850" indent="-314325" algn="just">
              <a:buNone/>
            </a:pPr>
            <a:r>
              <a:rPr lang="ru-RU" dirty="0" smtClean="0"/>
              <a:t>3. Развивать умение детей  определять сказку по разным признакам. </a:t>
            </a:r>
          </a:p>
          <a:p>
            <a:pPr marL="450850" indent="-314325" algn="just">
              <a:buNone/>
            </a:pPr>
            <a:r>
              <a:rPr lang="ru-RU" dirty="0" smtClean="0"/>
              <a:t>4. Формировать навыки осознанного выразительного чтения фрагментов сказок, связную  речь.</a:t>
            </a:r>
          </a:p>
          <a:p>
            <a:pPr algn="just"/>
            <a:endParaRPr lang="ru-RU" dirty="0" smtClean="0"/>
          </a:p>
          <a:p>
            <a:pPr algn="just">
              <a:buNone/>
            </a:pPr>
            <a:r>
              <a:rPr lang="ru-RU" b="1" i="1" dirty="0" smtClean="0">
                <a:solidFill>
                  <a:srgbClr val="CC0066"/>
                </a:solidFill>
              </a:rPr>
              <a:t>      Воспитательные:</a:t>
            </a:r>
          </a:p>
          <a:p>
            <a:pPr algn="just">
              <a:buNone/>
            </a:pPr>
            <a:endParaRPr lang="ru-RU" sz="1100" dirty="0" smtClean="0"/>
          </a:p>
          <a:p>
            <a:pPr marL="651510" indent="-514350" algn="just">
              <a:buNone/>
            </a:pPr>
            <a:r>
              <a:rPr lang="ru-RU" sz="2900" dirty="0" smtClean="0"/>
              <a:t>1.  Воспитывать интерес и любовь </a:t>
            </a:r>
          </a:p>
          <a:p>
            <a:pPr marL="651510" indent="-514350" algn="just">
              <a:buNone/>
            </a:pPr>
            <a:r>
              <a:rPr lang="ru-RU" sz="2900" dirty="0" smtClean="0"/>
              <a:t>     к художественной литературе.</a:t>
            </a:r>
          </a:p>
          <a:p>
            <a:pPr algn="just">
              <a:buNone/>
            </a:pPr>
            <a:r>
              <a:rPr lang="ru-RU" sz="2900" dirty="0" smtClean="0"/>
              <a:t>2.  Вызвать эмоциональный отклик</a:t>
            </a:r>
          </a:p>
          <a:p>
            <a:pPr algn="just">
              <a:buNone/>
            </a:pPr>
            <a:r>
              <a:rPr lang="ru-RU" sz="2900" dirty="0" smtClean="0"/>
              <a:t>     на произведения К. И.  Чуковского.</a:t>
            </a:r>
          </a:p>
          <a:p>
            <a:pPr marL="651510" indent="-514350" algn="just">
              <a:buNone/>
            </a:pPr>
            <a:r>
              <a:rPr lang="ru-RU" sz="2900" dirty="0" smtClean="0"/>
              <a:t>3.  Воспитывать дружеские </a:t>
            </a:r>
          </a:p>
          <a:p>
            <a:pPr marL="651510" indent="-514350" algn="just">
              <a:buNone/>
            </a:pPr>
            <a:r>
              <a:rPr lang="ru-RU" sz="2900" dirty="0" smtClean="0"/>
              <a:t>      отношения,  командный дух.</a:t>
            </a:r>
            <a:endParaRPr 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etectivebooks.ru/img/d/?src=15219318&amp;i=0&amp;ext=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652118" y="2204864"/>
            <a:ext cx="3534005" cy="46531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408712" cy="72008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66"/>
                </a:solidFill>
                <a:latin typeface="+mn-lt"/>
              </a:rPr>
              <a:t>Материалы и оборудование:</a:t>
            </a:r>
            <a:endParaRPr lang="ru-RU" sz="3200" i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124744"/>
            <a:ext cx="5976664" cy="51125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73050" indent="0" algn="just">
              <a:buNone/>
            </a:pPr>
            <a:r>
              <a:rPr lang="ru-RU" sz="1900" dirty="0" smtClean="0"/>
              <a:t>гонг,   игровой стол с секторами,  конверты  с заданиями, волчок, песочные часы,  игрушка-сова, чёрный ящик с предметами (мочалка, мёд); значки с обозначенными паузами (музыкальная -  скрипичный ключ, сладкая - конфета, танцевальная  -  танцующие </a:t>
            </a:r>
          </a:p>
          <a:p>
            <a:pPr marL="273050" indent="0" algn="just">
              <a:buNone/>
            </a:pPr>
            <a:r>
              <a:rPr lang="ru-RU" sz="1900" dirty="0" smtClean="0"/>
              <a:t>мальчик с девочкой).</a:t>
            </a:r>
          </a:p>
          <a:p>
            <a:pPr marL="273050" indent="0" algn="just">
              <a:buNone/>
            </a:pPr>
            <a:endParaRPr lang="ru-RU" sz="2200" dirty="0" smtClean="0"/>
          </a:p>
          <a:p>
            <a:pPr>
              <a:buNone/>
            </a:pPr>
            <a:r>
              <a:rPr lang="ru-RU" sz="3500" b="1" i="1" dirty="0" smtClean="0">
                <a:solidFill>
                  <a:srgbClr val="FF0066"/>
                </a:solidFill>
              </a:rPr>
              <a:t>Методы и приемы:</a:t>
            </a:r>
          </a:p>
          <a:p>
            <a:r>
              <a:rPr lang="ru-RU" sz="1800" dirty="0" smtClean="0"/>
              <a:t>игровой, </a:t>
            </a:r>
          </a:p>
          <a:p>
            <a:r>
              <a:rPr lang="ru-RU" sz="1800" dirty="0" smtClean="0"/>
              <a:t>проблемный, </a:t>
            </a:r>
          </a:p>
          <a:p>
            <a:r>
              <a:rPr lang="ru-RU" sz="1800" dirty="0" smtClean="0"/>
              <a:t>словесно-логический, </a:t>
            </a:r>
          </a:p>
          <a:p>
            <a:r>
              <a:rPr lang="ru-RU" sz="1800" dirty="0" smtClean="0"/>
              <a:t>наглядный, </a:t>
            </a:r>
          </a:p>
          <a:p>
            <a:r>
              <a:rPr lang="ru-RU" sz="1800" dirty="0" smtClean="0"/>
              <a:t>практический, </a:t>
            </a:r>
          </a:p>
          <a:p>
            <a:r>
              <a:rPr lang="ru-RU" sz="1800" dirty="0" smtClean="0"/>
              <a:t>показ.</a:t>
            </a:r>
          </a:p>
          <a:p>
            <a:endParaRPr lang="ru-RU" sz="2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09480"/>
            <a:ext cx="6779096" cy="59924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2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этап.    Игра началась</a:t>
            </a:r>
            <a:r>
              <a:rPr lang="ru-RU" sz="3200" b="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200" b="0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в ДС сказки Чуковского\DSC_13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4731" r="14328" b="12109"/>
          <a:stretch/>
        </p:blipFill>
        <p:spPr bwMode="auto">
          <a:xfrm>
            <a:off x="2362665" y="1456910"/>
            <a:ext cx="5531256" cy="327549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0.liveinternet.ru/images/attach/c/10/111/536/111536582_large_i_0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3453454"/>
            <a:ext cx="3240360" cy="3217440"/>
          </a:xfrm>
          <a:prstGeom prst="rect">
            <a:avLst/>
          </a:prstGeom>
          <a:noFill/>
        </p:spPr>
      </p:pic>
      <p:pic>
        <p:nvPicPr>
          <p:cNvPr id="3075" name="Picture 3" descr="E:\в ДС сказки Чуковского\DSC_13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23"/>
          <a:stretch/>
        </p:blipFill>
        <p:spPr bwMode="auto">
          <a:xfrm>
            <a:off x="5025359" y="4331906"/>
            <a:ext cx="3913870" cy="222097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68826" y="980728"/>
            <a:ext cx="181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Первый раунд.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4897069"/>
            <a:ext cx="1709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Минута</a:t>
            </a:r>
          </a:p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обсуждения.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1.bp.blogspot.com/-ogr9gU0P9v0/URzng25HeiI/AAAAAAAADPA/fuTEm31DQe8/s1600/67869217_1292344394_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588683"/>
            <a:ext cx="3203848" cy="426931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048672" cy="85010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Вопросы  к Знатокам:</a:t>
            </a:r>
            <a:endParaRPr lang="ru-RU" sz="3200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907704" y="1268760"/>
            <a:ext cx="6624736" cy="4886003"/>
          </a:xfrm>
        </p:spPr>
        <p:txBody>
          <a:bodyPr>
            <a:normAutofit/>
          </a:bodyPr>
          <a:lstStyle/>
          <a:p>
            <a:pPr marL="273050" indent="-273050" algn="just">
              <a:buNone/>
              <a:tabLst>
                <a:tab pos="0" algn="l"/>
              </a:tabLst>
            </a:pPr>
            <a:r>
              <a:rPr lang="ru-RU" b="1" dirty="0" smtClean="0"/>
              <a:t>   </a:t>
            </a:r>
            <a:r>
              <a:rPr lang="ru-RU" sz="1500" b="1" dirty="0" smtClean="0"/>
              <a:t>1) Вопрос.</a:t>
            </a:r>
            <a:r>
              <a:rPr lang="ru-RU" sz="1500" dirty="0" smtClean="0"/>
              <a:t> Выберите из галереи портретов детских писателей автора сказок «Путаница», «Телефон», «</a:t>
            </a:r>
            <a:r>
              <a:rPr lang="ru-RU" sz="1500" dirty="0" err="1" smtClean="0"/>
              <a:t>Бармалей</a:t>
            </a:r>
            <a:r>
              <a:rPr lang="ru-RU" sz="1500" dirty="0" smtClean="0"/>
              <a:t>» и др. </a:t>
            </a:r>
          </a:p>
          <a:p>
            <a:pPr marL="452438" indent="-274638" algn="just">
              <a:buNone/>
              <a:tabLst>
                <a:tab pos="0" algn="l"/>
              </a:tabLst>
            </a:pPr>
            <a:endParaRPr lang="ru-RU" sz="800" dirty="0" smtClean="0"/>
          </a:p>
          <a:p>
            <a:pPr marL="452438" indent="-274638" algn="just">
              <a:buNone/>
              <a:tabLst>
                <a:tab pos="0" algn="l"/>
              </a:tabLst>
            </a:pPr>
            <a:r>
              <a:rPr lang="ru-RU" sz="1500" b="1" dirty="0" smtClean="0"/>
              <a:t> 2)  Блиц - турнир:</a:t>
            </a:r>
            <a:endParaRPr lang="ru-RU" sz="1500" dirty="0" smtClean="0"/>
          </a:p>
          <a:p>
            <a:pPr marL="452438" indent="-274638" algn="just">
              <a:tabLst>
                <a:tab pos="0" algn="l"/>
              </a:tabLst>
            </a:pPr>
            <a:r>
              <a:rPr lang="ru-RU" sz="1500" dirty="0" smtClean="0"/>
              <a:t>Кто у К.И. Чуковского «Умывальников начальник и мочалок командир»? </a:t>
            </a:r>
          </a:p>
          <a:p>
            <a:pPr marL="452438" indent="-274638" algn="just">
              <a:buNone/>
              <a:tabLst>
                <a:tab pos="0" algn="l"/>
              </a:tabLst>
            </a:pPr>
            <a:r>
              <a:rPr lang="ru-RU" sz="1500" dirty="0" smtClean="0"/>
              <a:t>        </a:t>
            </a:r>
            <a:r>
              <a:rPr lang="ru-RU" sz="1500" i="1" dirty="0" smtClean="0"/>
              <a:t>(ответ «Мойдодыр»)</a:t>
            </a:r>
          </a:p>
          <a:p>
            <a:pPr marL="452438" indent="-274638" algn="just">
              <a:tabLst>
                <a:tab pos="0" algn="l"/>
              </a:tabLst>
            </a:pPr>
            <a:r>
              <a:rPr lang="ru-RU" sz="1500" dirty="0" smtClean="0"/>
              <a:t> На чём ехали комарики в сказке «Тараканище</a:t>
            </a:r>
            <a:r>
              <a:rPr lang="ru-RU" sz="1400" dirty="0" smtClean="0"/>
              <a:t>»?    </a:t>
            </a:r>
            <a:r>
              <a:rPr lang="ru-RU" sz="1400" i="1" dirty="0" smtClean="0"/>
              <a:t>(ответ: «На </a:t>
            </a:r>
          </a:p>
          <a:p>
            <a:pPr marL="177800" indent="0" algn="just">
              <a:buNone/>
              <a:tabLst>
                <a:tab pos="0" algn="l"/>
              </a:tabLst>
            </a:pPr>
            <a:r>
              <a:rPr lang="ru-RU" sz="1400" i="1" dirty="0"/>
              <a:t> </a:t>
            </a:r>
            <a:r>
              <a:rPr lang="ru-RU" sz="1400" i="1" dirty="0" smtClean="0"/>
              <a:t>       воздушном  шарике»);</a:t>
            </a:r>
          </a:p>
          <a:p>
            <a:pPr marL="452438" indent="-274638" algn="just">
              <a:tabLst>
                <a:tab pos="0" algn="l"/>
              </a:tabLst>
            </a:pPr>
            <a:r>
              <a:rPr lang="ru-RU" sz="1500" dirty="0" smtClean="0"/>
              <a:t> Какое лекарство  давал больным зверям доктор Айболит?</a:t>
            </a:r>
          </a:p>
          <a:p>
            <a:pPr marL="452438" indent="-274638" algn="just">
              <a:buNone/>
              <a:tabLst>
                <a:tab pos="0" algn="l"/>
              </a:tabLst>
            </a:pPr>
            <a:r>
              <a:rPr lang="ru-RU" sz="1400" i="1" dirty="0" smtClean="0"/>
              <a:t>      (ответ: «Шоколадку»)</a:t>
            </a:r>
          </a:p>
          <a:p>
            <a:pPr marL="452438" indent="-274638" algn="just">
              <a:buNone/>
              <a:tabLst>
                <a:tab pos="0" algn="l"/>
              </a:tabLst>
            </a:pPr>
            <a:r>
              <a:rPr lang="ru-RU" sz="1600" b="1" dirty="0"/>
              <a:t>3) Вопрос.</a:t>
            </a:r>
            <a:r>
              <a:rPr lang="ru-RU" sz="1600" dirty="0"/>
              <a:t> Почему, по мнению дедушки Корнея</a:t>
            </a:r>
            <a:r>
              <a:rPr lang="ru-RU" sz="1600" dirty="0" smtClean="0"/>
              <a:t>,</a:t>
            </a:r>
          </a:p>
          <a:p>
            <a:pPr marL="452438" indent="-274638" algn="just">
              <a:buNone/>
              <a:tabLst>
                <a:tab pos="0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     </a:t>
            </a:r>
            <a:r>
              <a:rPr lang="ru-RU" sz="1600" dirty="0"/>
              <a:t>маленьким детям  нельзя ходить гулять в Африку? </a:t>
            </a:r>
          </a:p>
          <a:p>
            <a:pPr marL="452438" indent="-274638" algn="just">
              <a:buNone/>
              <a:tabLst>
                <a:tab pos="0" algn="l"/>
              </a:tabLst>
            </a:pPr>
            <a:r>
              <a:rPr lang="ru-RU" sz="1400" i="1" dirty="0" smtClean="0"/>
              <a:t>      (ответ: «В Африке ужасный </a:t>
            </a:r>
            <a:r>
              <a:rPr lang="ru-RU" sz="1400" i="1" dirty="0" err="1" smtClean="0"/>
              <a:t>Бармалей</a:t>
            </a:r>
            <a:r>
              <a:rPr lang="ru-RU" sz="1400" i="1" dirty="0" smtClean="0"/>
              <a:t>»)</a:t>
            </a:r>
          </a:p>
          <a:p>
            <a:pPr marL="452438" indent="-274638" algn="just">
              <a:buNone/>
              <a:tabLst>
                <a:tab pos="0" algn="l"/>
              </a:tabLst>
            </a:pPr>
            <a:endParaRPr lang="ru-RU" sz="800" dirty="0"/>
          </a:p>
          <a:p>
            <a:pPr marL="452438" indent="-274638" algn="just">
              <a:buNone/>
              <a:tabLst>
                <a:tab pos="0" algn="l"/>
              </a:tabLst>
            </a:pPr>
            <a:r>
              <a:rPr lang="ru-RU" sz="1600" b="1" dirty="0"/>
              <a:t>4)  Вопрос от детей из детского сада № 1.</a:t>
            </a:r>
          </a:p>
          <a:p>
            <a:pPr marL="452438" indent="-274638" algn="just">
              <a:buNone/>
              <a:tabLst>
                <a:tab pos="0" algn="l"/>
              </a:tabLst>
            </a:pPr>
            <a:r>
              <a:rPr lang="ru-RU" sz="1600" b="1" dirty="0"/>
              <a:t>      </a:t>
            </a:r>
            <a:r>
              <a:rPr lang="ru-RU" sz="1600" dirty="0"/>
              <a:t>Как называется гора, через </a:t>
            </a:r>
            <a:r>
              <a:rPr lang="ru-RU" sz="1600" dirty="0" smtClean="0"/>
              <a:t>которую</a:t>
            </a:r>
          </a:p>
          <a:p>
            <a:pPr marL="452438" indent="-274638" algn="just">
              <a:buNone/>
              <a:tabLst>
                <a:tab pos="0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     </a:t>
            </a:r>
            <a:r>
              <a:rPr lang="ru-RU" sz="1600" dirty="0"/>
              <a:t>переходил доктор Айболит в Африке? </a:t>
            </a:r>
          </a:p>
          <a:p>
            <a:pPr marL="452438" indent="-274638" algn="just">
              <a:buNone/>
              <a:tabLst>
                <a:tab pos="0" algn="l"/>
              </a:tabLst>
            </a:pPr>
            <a:r>
              <a:rPr lang="ru-RU" sz="1400" i="1" dirty="0"/>
              <a:t>       </a:t>
            </a:r>
            <a:r>
              <a:rPr lang="ru-RU" sz="1400" i="1" dirty="0" smtClean="0"/>
              <a:t>ответ</a:t>
            </a:r>
            <a:r>
              <a:rPr lang="ru-RU" sz="1400" i="1" dirty="0"/>
              <a:t>: «Фернандо-По»)</a:t>
            </a:r>
          </a:p>
          <a:p>
            <a:pPr algn="just">
              <a:buNone/>
            </a:pPr>
            <a:endParaRPr lang="ru-RU" sz="1400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66"/>
                </a:solidFill>
                <a:latin typeface="+mn-lt"/>
              </a:rPr>
              <a:t>Музыкальная  композиция </a:t>
            </a:r>
            <a:br>
              <a:rPr lang="ru-RU" sz="3200" i="1" dirty="0" smtClean="0">
                <a:solidFill>
                  <a:srgbClr val="FF0066"/>
                </a:solidFill>
                <a:latin typeface="+mn-lt"/>
              </a:rPr>
            </a:br>
            <a:r>
              <a:rPr lang="ru-RU" sz="3200" i="1" dirty="0" smtClean="0">
                <a:solidFill>
                  <a:srgbClr val="00B050"/>
                </a:solidFill>
                <a:latin typeface="+mn-lt"/>
              </a:rPr>
              <a:t>«Помощницы»</a:t>
            </a:r>
            <a:endParaRPr lang="ru-RU" sz="3200" i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026" name="Picture 2" descr="E:\в ДС сказки Чуковского\DSC_12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33" t="13025" r="5037" b="3568"/>
          <a:stretch/>
        </p:blipFill>
        <p:spPr bwMode="auto">
          <a:xfrm>
            <a:off x="3347864" y="1672848"/>
            <a:ext cx="5525204" cy="370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ooksbunker.com/get_binary/507f58fdd311d.fb2/i_004.png/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80928"/>
            <a:ext cx="3865441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-libra.ru/files/books/2011/07/11/242044/i_05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73769" y="699254"/>
            <a:ext cx="4386861" cy="6153315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691680" y="476672"/>
            <a:ext cx="6984776" cy="590465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dirty="0" smtClean="0"/>
              <a:t>5) </a:t>
            </a:r>
            <a:r>
              <a:rPr lang="ru-RU" sz="1400" b="1" dirty="0" smtClean="0"/>
              <a:t>Вопрос</a:t>
            </a:r>
            <a:r>
              <a:rPr lang="ru-RU" sz="1400" dirty="0" smtClean="0"/>
              <a:t>. Назовите сказку и её персонажей, которые  ехали на велосипеде, на хромой собаке, на кобыле, в автомобиле, в трамвайчике, на метле. </a:t>
            </a:r>
            <a:r>
              <a:rPr lang="ru-RU" sz="1400" i="1" dirty="0" smtClean="0"/>
              <a:t>(ответ: «Медведи, раки, волки, львы, зайчики, жаба из сказки  «Тараканище»)</a:t>
            </a:r>
          </a:p>
          <a:p>
            <a:pPr algn="just">
              <a:buNone/>
            </a:pPr>
            <a:endParaRPr lang="ru-RU" sz="800" dirty="0" smtClean="0"/>
          </a:p>
          <a:p>
            <a:pPr algn="just">
              <a:buNone/>
            </a:pPr>
            <a:r>
              <a:rPr lang="ru-RU" sz="1400" dirty="0" smtClean="0"/>
              <a:t>6) </a:t>
            </a:r>
            <a:r>
              <a:rPr lang="ru-RU" sz="1400" b="1" dirty="0" smtClean="0"/>
              <a:t>Вопрос</a:t>
            </a:r>
            <a:r>
              <a:rPr lang="ru-RU" sz="1400" dirty="0" smtClean="0"/>
              <a:t>.  </a:t>
            </a:r>
            <a:r>
              <a:rPr lang="ru-RU" sz="1400" i="1" dirty="0" smtClean="0"/>
              <a:t>Чёрный ящик. </a:t>
            </a:r>
            <a:r>
              <a:rPr lang="ru-RU" sz="1400" dirty="0" smtClean="0"/>
              <a:t>В ящике лежит предмет,  который проглотил </a:t>
            </a:r>
          </a:p>
          <a:p>
            <a:pPr algn="just">
              <a:buNone/>
            </a:pPr>
            <a:r>
              <a:rPr lang="ru-RU" sz="1400" dirty="0" smtClean="0"/>
              <a:t>     Крокодил в сказке «Мойдодыр» </a:t>
            </a:r>
            <a:r>
              <a:rPr lang="ru-RU" sz="1400" i="1" dirty="0" smtClean="0"/>
              <a:t>(ответ: «Мочалка»)</a:t>
            </a:r>
          </a:p>
          <a:p>
            <a:pPr marL="594360" indent="-457200" algn="just">
              <a:buAutoNum type="arabicParenR" startAt="7"/>
            </a:pPr>
            <a:endParaRPr lang="ru-RU" sz="800" b="1" dirty="0" smtClean="0"/>
          </a:p>
          <a:p>
            <a:pPr marL="137160" indent="0" algn="just">
              <a:buNone/>
            </a:pPr>
            <a:r>
              <a:rPr lang="ru-RU" sz="1400" b="1" dirty="0" smtClean="0"/>
              <a:t>7) Вопрос.  </a:t>
            </a:r>
            <a:r>
              <a:rPr lang="ru-RU" sz="1400" dirty="0" smtClean="0"/>
              <a:t>Для чего герой  одной из сказок К.И. Чуковского шутливо</a:t>
            </a:r>
          </a:p>
          <a:p>
            <a:pPr marL="13716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использовал блины,   пироги  и сушёные грибы? </a:t>
            </a:r>
            <a:r>
              <a:rPr lang="ru-RU" sz="1400" i="1" dirty="0" smtClean="0"/>
              <a:t>(ответ: «Море синее тушил»)</a:t>
            </a:r>
          </a:p>
          <a:p>
            <a:pPr marL="594360" indent="-457200" algn="just">
              <a:buAutoNum type="arabicParenR" startAt="7"/>
            </a:pPr>
            <a:endParaRPr lang="ru-RU" sz="800" i="1" dirty="0" smtClean="0"/>
          </a:p>
          <a:p>
            <a:pPr marL="137160" indent="0" algn="just">
              <a:buNone/>
            </a:pPr>
            <a:r>
              <a:rPr lang="ru-RU" sz="1400" b="1" dirty="0" smtClean="0"/>
              <a:t>8) Вопрос.</a:t>
            </a:r>
            <a:r>
              <a:rPr lang="ru-RU" sz="1400" dirty="0" smtClean="0"/>
              <a:t>  Назовите причину наступления   темноты в одной из сказок</a:t>
            </a:r>
          </a:p>
          <a:p>
            <a:pPr marL="137160" indent="0"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К. И.Чуковского? </a:t>
            </a:r>
            <a:r>
              <a:rPr lang="ru-RU" sz="1400" i="1" dirty="0" smtClean="0"/>
              <a:t>(ответ: «Крокодил проглотил  солнце   в сказке</a:t>
            </a:r>
          </a:p>
          <a:p>
            <a:pPr marL="137160" indent="0" algn="just">
              <a:buNone/>
            </a:pPr>
            <a:r>
              <a:rPr lang="ru-RU" sz="1400" i="1" dirty="0" smtClean="0"/>
              <a:t>        «Краденое солнце»).</a:t>
            </a:r>
          </a:p>
          <a:p>
            <a:pPr algn="just">
              <a:buAutoNum type="arabicParenR" startAt="8"/>
            </a:pPr>
            <a:endParaRPr lang="ru-RU" sz="800" i="1" dirty="0" smtClean="0"/>
          </a:p>
          <a:p>
            <a:pPr>
              <a:buNone/>
            </a:pPr>
            <a:r>
              <a:rPr lang="ru-RU" sz="1400" b="1" dirty="0" smtClean="0"/>
              <a:t>9)  </a:t>
            </a:r>
            <a:r>
              <a:rPr lang="ru-RU" sz="1600" b="1" dirty="0"/>
              <a:t>Вопрос.</a:t>
            </a:r>
            <a:r>
              <a:rPr lang="ru-RU" sz="1600" dirty="0"/>
              <a:t>  Назовите сказку по фрагменту </a:t>
            </a:r>
            <a:r>
              <a:rPr lang="ru-RU" sz="1600" dirty="0" smtClean="0"/>
              <a:t>иллюстрации.</a:t>
            </a:r>
          </a:p>
          <a:p>
            <a:pPr>
              <a:buNone/>
            </a:pPr>
            <a:r>
              <a:rPr lang="ru-RU" sz="1600" dirty="0" smtClean="0"/>
              <a:t>     </a:t>
            </a:r>
            <a:r>
              <a:rPr lang="ru-RU" sz="1200" i="1" dirty="0"/>
              <a:t>(</a:t>
            </a:r>
            <a:r>
              <a:rPr lang="ru-RU" sz="1200" i="1" dirty="0" err="1"/>
              <a:t>ответ:«Айболит</a:t>
            </a:r>
            <a:r>
              <a:rPr lang="ru-RU" sz="1200" i="1" dirty="0"/>
              <a:t>»).</a:t>
            </a:r>
          </a:p>
          <a:p>
            <a:pPr>
              <a:buNone/>
            </a:pPr>
            <a:endParaRPr lang="ru-RU" sz="800" dirty="0"/>
          </a:p>
          <a:p>
            <a:pPr>
              <a:buNone/>
            </a:pPr>
            <a:r>
              <a:rPr lang="ru-RU" sz="1400" b="1" dirty="0"/>
              <a:t>10)</a:t>
            </a:r>
            <a:r>
              <a:rPr lang="ru-RU" sz="1600" dirty="0"/>
              <a:t>   </a:t>
            </a:r>
            <a:r>
              <a:rPr lang="ru-RU" sz="1600" b="1" dirty="0"/>
              <a:t>Вопрос. </a:t>
            </a:r>
            <a:r>
              <a:rPr lang="ru-RU" sz="1600" dirty="0"/>
              <a:t>Какой персонаж </a:t>
            </a:r>
            <a:r>
              <a:rPr lang="ru-RU" sz="1400" dirty="0"/>
              <a:t>сказки К.И Чуковского</a:t>
            </a:r>
          </a:p>
          <a:p>
            <a:pPr>
              <a:buNone/>
            </a:pPr>
            <a:r>
              <a:rPr lang="ru-RU" sz="1400" dirty="0"/>
              <a:t>         умел говорить по-турецки</a:t>
            </a:r>
            <a:r>
              <a:rPr lang="ru-RU" sz="1400" dirty="0" smtClean="0"/>
              <a:t>?</a:t>
            </a:r>
            <a:r>
              <a:rPr lang="ru-RU" sz="1200" i="1" dirty="0" smtClean="0"/>
              <a:t>    </a:t>
            </a:r>
            <a:r>
              <a:rPr lang="ru-RU" sz="1200" i="1" dirty="0"/>
              <a:t>(ответ: «Крокодил из сказки «Крокодил»).</a:t>
            </a:r>
          </a:p>
          <a:p>
            <a:pPr>
              <a:buNone/>
            </a:pPr>
            <a:endParaRPr lang="ru-RU" sz="800" dirty="0"/>
          </a:p>
          <a:p>
            <a:pPr>
              <a:buNone/>
            </a:pPr>
            <a:r>
              <a:rPr lang="ru-RU" sz="1400" b="1" dirty="0"/>
              <a:t>11)   Вопрос.</a:t>
            </a:r>
            <a:r>
              <a:rPr lang="ru-RU" sz="1400" dirty="0"/>
              <a:t>    Чёрный ящик</a:t>
            </a:r>
            <a:r>
              <a:rPr lang="ru-RU" sz="1400" dirty="0" smtClean="0"/>
              <a:t>.    </a:t>
            </a:r>
            <a:r>
              <a:rPr lang="ru-RU" sz="1400" dirty="0"/>
              <a:t>Какое угощение для Мухи-</a:t>
            </a:r>
          </a:p>
          <a:p>
            <a:pPr>
              <a:buNone/>
            </a:pPr>
            <a:r>
              <a:rPr lang="ru-RU" sz="1400" dirty="0"/>
              <a:t>        Цокотухи </a:t>
            </a:r>
            <a:r>
              <a:rPr lang="ru-RU" sz="1400" dirty="0" smtClean="0"/>
              <a:t>приготовила  </a:t>
            </a:r>
            <a:r>
              <a:rPr lang="ru-RU" sz="1400" dirty="0"/>
              <a:t>бабушка-пчела?</a:t>
            </a:r>
          </a:p>
          <a:p>
            <a:pPr>
              <a:buNone/>
            </a:pPr>
            <a:r>
              <a:rPr lang="ru-RU" sz="1200" i="1" dirty="0"/>
              <a:t>         (ответ: «Мёд»).</a:t>
            </a:r>
          </a:p>
          <a:p>
            <a:pPr algn="just">
              <a:buNone/>
            </a:pPr>
            <a:endParaRPr lang="ru-RU" sz="1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6004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Театрально-игровая пауза</a:t>
            </a:r>
            <a:br>
              <a:rPr lang="ru-RU" sz="3200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fb2.booksgid.com/content/0A/korney-chukovskiy-skazki/img/i_0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614770"/>
            <a:ext cx="2456772" cy="2645351"/>
          </a:xfrm>
          <a:prstGeom prst="rect">
            <a:avLst/>
          </a:prstGeom>
          <a:noFill/>
        </p:spPr>
      </p:pic>
      <p:pic>
        <p:nvPicPr>
          <p:cNvPr id="2051" name="Picture 3" descr="E:\в ДС сказки Чуковского\DSC_12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0"/>
          <a:stretch/>
        </p:blipFill>
        <p:spPr bwMode="auto">
          <a:xfrm>
            <a:off x="2084100" y="1274502"/>
            <a:ext cx="3219873" cy="4417164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в ДС сказки Чуковского\DSC_12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60" r="13279"/>
          <a:stretch/>
        </p:blipFill>
        <p:spPr bwMode="auto">
          <a:xfrm>
            <a:off x="4644008" y="3786481"/>
            <a:ext cx="4335854" cy="2941937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8612" y="3260122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Муха-Цокотуха»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84101" y="764704"/>
            <a:ext cx="3021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«Доктор Айболит»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DF59C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324</TotalTime>
  <Words>580</Words>
  <Application>Microsoft Office PowerPoint</Application>
  <PresentationFormat>Экран (4:3)</PresentationFormat>
  <Paragraphs>91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        МАОУ СОШ №9 дошкольное  структурное подразделение </vt:lpstr>
      <vt:lpstr>I этап.   Подготовительный.</vt:lpstr>
      <vt:lpstr>Задачи.</vt:lpstr>
      <vt:lpstr>Материалы и оборудование:</vt:lpstr>
      <vt:lpstr>II этап.    Игра началась…</vt:lpstr>
      <vt:lpstr>Вопросы  к Знатокам:</vt:lpstr>
      <vt:lpstr>Музыкальная  композиция  «Помощницы»</vt:lpstr>
      <vt:lpstr>Слайд 8</vt:lpstr>
      <vt:lpstr>Театрально-игровая пауза </vt:lpstr>
      <vt:lpstr>III этап.   Подведение итогов.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Муниципальное автономное дошкольное  образовательное учреждение «Детский сад № 26»    Развлекательно –познавательная игра «Что, где, когда?» по сказкам К.И. Чуковского  для детей 6-7 лет      </dc:title>
  <dc:creator>Dou26</dc:creator>
  <cp:lastModifiedBy>Пользователь</cp:lastModifiedBy>
  <cp:revision>35</cp:revision>
  <dcterms:created xsi:type="dcterms:W3CDTF">2016-09-19T08:17:24Z</dcterms:created>
  <dcterms:modified xsi:type="dcterms:W3CDTF">2024-01-06T09:24:18Z</dcterms:modified>
</cp:coreProperties>
</file>