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94651" autoAdjust="0"/>
  </p:normalViewPr>
  <p:slideViewPr>
    <p:cSldViewPr snapToGrid="0">
      <p:cViewPr varScale="1">
        <p:scale>
          <a:sx n="105" d="100"/>
          <a:sy n="105" d="100"/>
        </p:scale>
        <p:origin x="726"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4F07F35-2BAE-4FE5-B637-68D51AA6ADC3}" type="datetimeFigureOut">
              <a:rPr lang="ru-RU" smtClean="0"/>
              <a:t>11.12.2023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87FE1F-30F5-465F-B7CB-BD457FA3A361}" type="slidenum">
              <a:rPr lang="ru-RU" smtClean="0"/>
              <a:t>‹#›</a:t>
            </a:fld>
            <a:endParaRPr lang="ru-RU"/>
          </a:p>
        </p:txBody>
      </p:sp>
    </p:spTree>
    <p:extLst>
      <p:ext uri="{BB962C8B-B14F-4D97-AF65-F5344CB8AC3E}">
        <p14:creationId xmlns:p14="http://schemas.microsoft.com/office/powerpoint/2010/main" val="2050740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4F07F35-2BAE-4FE5-B637-68D51AA6ADC3}" type="datetimeFigureOut">
              <a:rPr lang="ru-RU" smtClean="0"/>
              <a:t>11.12.2023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87FE1F-30F5-465F-B7CB-BD457FA3A361}" type="slidenum">
              <a:rPr lang="ru-RU" smtClean="0"/>
              <a:t>‹#›</a:t>
            </a:fld>
            <a:endParaRPr lang="ru-RU"/>
          </a:p>
        </p:txBody>
      </p:sp>
    </p:spTree>
    <p:extLst>
      <p:ext uri="{BB962C8B-B14F-4D97-AF65-F5344CB8AC3E}">
        <p14:creationId xmlns:p14="http://schemas.microsoft.com/office/powerpoint/2010/main" val="2910774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4F07F35-2BAE-4FE5-B637-68D51AA6ADC3}" type="datetimeFigureOut">
              <a:rPr lang="ru-RU" smtClean="0"/>
              <a:t>11.12.2023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87FE1F-30F5-465F-B7CB-BD457FA3A361}"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73760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4F07F35-2BAE-4FE5-B637-68D51AA6ADC3}" type="datetimeFigureOut">
              <a:rPr lang="ru-RU" smtClean="0"/>
              <a:t>11.12.2023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87FE1F-30F5-465F-B7CB-BD457FA3A361}" type="slidenum">
              <a:rPr lang="ru-RU" smtClean="0"/>
              <a:t>‹#›</a:t>
            </a:fld>
            <a:endParaRPr lang="ru-RU"/>
          </a:p>
        </p:txBody>
      </p:sp>
    </p:spTree>
    <p:extLst>
      <p:ext uri="{BB962C8B-B14F-4D97-AF65-F5344CB8AC3E}">
        <p14:creationId xmlns:p14="http://schemas.microsoft.com/office/powerpoint/2010/main" val="275972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4F07F35-2BAE-4FE5-B637-68D51AA6ADC3}" type="datetimeFigureOut">
              <a:rPr lang="ru-RU" smtClean="0"/>
              <a:t>11.12.2023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87FE1F-30F5-465F-B7CB-BD457FA3A361}"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02885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4F07F35-2BAE-4FE5-B637-68D51AA6ADC3}" type="datetimeFigureOut">
              <a:rPr lang="ru-RU" smtClean="0"/>
              <a:t>11.12.2023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87FE1F-30F5-465F-B7CB-BD457FA3A361}" type="slidenum">
              <a:rPr lang="ru-RU" smtClean="0"/>
              <a:t>‹#›</a:t>
            </a:fld>
            <a:endParaRPr lang="ru-RU"/>
          </a:p>
        </p:txBody>
      </p:sp>
    </p:spTree>
    <p:extLst>
      <p:ext uri="{BB962C8B-B14F-4D97-AF65-F5344CB8AC3E}">
        <p14:creationId xmlns:p14="http://schemas.microsoft.com/office/powerpoint/2010/main" val="3249448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4F07F35-2BAE-4FE5-B637-68D51AA6ADC3}" type="datetimeFigureOut">
              <a:rPr lang="ru-RU" smtClean="0"/>
              <a:t>11.12.2023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87FE1F-30F5-465F-B7CB-BD457FA3A361}" type="slidenum">
              <a:rPr lang="ru-RU" smtClean="0"/>
              <a:t>‹#›</a:t>
            </a:fld>
            <a:endParaRPr lang="ru-RU"/>
          </a:p>
        </p:txBody>
      </p:sp>
    </p:spTree>
    <p:extLst>
      <p:ext uri="{BB962C8B-B14F-4D97-AF65-F5344CB8AC3E}">
        <p14:creationId xmlns:p14="http://schemas.microsoft.com/office/powerpoint/2010/main" val="3759141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4F07F35-2BAE-4FE5-B637-68D51AA6ADC3}" type="datetimeFigureOut">
              <a:rPr lang="ru-RU" smtClean="0"/>
              <a:t>11.12.2023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87FE1F-30F5-465F-B7CB-BD457FA3A361}" type="slidenum">
              <a:rPr lang="ru-RU" smtClean="0"/>
              <a:t>‹#›</a:t>
            </a:fld>
            <a:endParaRPr lang="ru-RU"/>
          </a:p>
        </p:txBody>
      </p:sp>
    </p:spTree>
    <p:extLst>
      <p:ext uri="{BB962C8B-B14F-4D97-AF65-F5344CB8AC3E}">
        <p14:creationId xmlns:p14="http://schemas.microsoft.com/office/powerpoint/2010/main" val="1537169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4F07F35-2BAE-4FE5-B637-68D51AA6ADC3}" type="datetimeFigureOut">
              <a:rPr lang="ru-RU" smtClean="0"/>
              <a:t>11.12.2023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87FE1F-30F5-465F-B7CB-BD457FA3A361}" type="slidenum">
              <a:rPr lang="ru-RU" smtClean="0"/>
              <a:t>‹#›</a:t>
            </a:fld>
            <a:endParaRPr lang="ru-RU"/>
          </a:p>
        </p:txBody>
      </p:sp>
    </p:spTree>
    <p:extLst>
      <p:ext uri="{BB962C8B-B14F-4D97-AF65-F5344CB8AC3E}">
        <p14:creationId xmlns:p14="http://schemas.microsoft.com/office/powerpoint/2010/main" val="852550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4F07F35-2BAE-4FE5-B637-68D51AA6ADC3}" type="datetimeFigureOut">
              <a:rPr lang="ru-RU" smtClean="0"/>
              <a:t>11.12.2023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87FE1F-30F5-465F-B7CB-BD457FA3A361}" type="slidenum">
              <a:rPr lang="ru-RU" smtClean="0"/>
              <a:t>‹#›</a:t>
            </a:fld>
            <a:endParaRPr lang="ru-RU"/>
          </a:p>
        </p:txBody>
      </p:sp>
    </p:spTree>
    <p:extLst>
      <p:ext uri="{BB962C8B-B14F-4D97-AF65-F5344CB8AC3E}">
        <p14:creationId xmlns:p14="http://schemas.microsoft.com/office/powerpoint/2010/main" val="75428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4F07F35-2BAE-4FE5-B637-68D51AA6ADC3}" type="datetimeFigureOut">
              <a:rPr lang="ru-RU" smtClean="0"/>
              <a:t>11.12.2023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87FE1F-30F5-465F-B7CB-BD457FA3A361}" type="slidenum">
              <a:rPr lang="ru-RU" smtClean="0"/>
              <a:t>‹#›</a:t>
            </a:fld>
            <a:endParaRPr lang="ru-RU"/>
          </a:p>
        </p:txBody>
      </p:sp>
    </p:spTree>
    <p:extLst>
      <p:ext uri="{BB962C8B-B14F-4D97-AF65-F5344CB8AC3E}">
        <p14:creationId xmlns:p14="http://schemas.microsoft.com/office/powerpoint/2010/main" val="2988466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4F07F35-2BAE-4FE5-B637-68D51AA6ADC3}" type="datetimeFigureOut">
              <a:rPr lang="ru-RU" smtClean="0"/>
              <a:t>11.12.2023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C87FE1F-30F5-465F-B7CB-BD457FA3A361}" type="slidenum">
              <a:rPr lang="ru-RU" smtClean="0"/>
              <a:t>‹#›</a:t>
            </a:fld>
            <a:endParaRPr lang="ru-RU"/>
          </a:p>
        </p:txBody>
      </p:sp>
    </p:spTree>
    <p:extLst>
      <p:ext uri="{BB962C8B-B14F-4D97-AF65-F5344CB8AC3E}">
        <p14:creationId xmlns:p14="http://schemas.microsoft.com/office/powerpoint/2010/main" val="2791638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4F07F35-2BAE-4FE5-B637-68D51AA6ADC3}" type="datetimeFigureOut">
              <a:rPr lang="ru-RU" smtClean="0"/>
              <a:t>11.12.2023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C87FE1F-30F5-465F-B7CB-BD457FA3A361}" type="slidenum">
              <a:rPr lang="ru-RU" smtClean="0"/>
              <a:t>‹#›</a:t>
            </a:fld>
            <a:endParaRPr lang="ru-RU"/>
          </a:p>
        </p:txBody>
      </p:sp>
    </p:spTree>
    <p:extLst>
      <p:ext uri="{BB962C8B-B14F-4D97-AF65-F5344CB8AC3E}">
        <p14:creationId xmlns:p14="http://schemas.microsoft.com/office/powerpoint/2010/main" val="1547026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07F35-2BAE-4FE5-B637-68D51AA6ADC3}" type="datetimeFigureOut">
              <a:rPr lang="ru-RU" smtClean="0"/>
              <a:t>11.12.2023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C87FE1F-30F5-465F-B7CB-BD457FA3A361}" type="slidenum">
              <a:rPr lang="ru-RU" smtClean="0"/>
              <a:t>‹#›</a:t>
            </a:fld>
            <a:endParaRPr lang="ru-RU"/>
          </a:p>
        </p:txBody>
      </p:sp>
    </p:spTree>
    <p:extLst>
      <p:ext uri="{BB962C8B-B14F-4D97-AF65-F5344CB8AC3E}">
        <p14:creationId xmlns:p14="http://schemas.microsoft.com/office/powerpoint/2010/main" val="79624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4F07F35-2BAE-4FE5-B637-68D51AA6ADC3}" type="datetimeFigureOut">
              <a:rPr lang="ru-RU" smtClean="0"/>
              <a:t>11.12.2023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87FE1F-30F5-465F-B7CB-BD457FA3A361}" type="slidenum">
              <a:rPr lang="ru-RU" smtClean="0"/>
              <a:t>‹#›</a:t>
            </a:fld>
            <a:endParaRPr lang="ru-RU"/>
          </a:p>
        </p:txBody>
      </p:sp>
    </p:spTree>
    <p:extLst>
      <p:ext uri="{BB962C8B-B14F-4D97-AF65-F5344CB8AC3E}">
        <p14:creationId xmlns:p14="http://schemas.microsoft.com/office/powerpoint/2010/main" val="1650925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4F07F35-2BAE-4FE5-B637-68D51AA6ADC3}" type="datetimeFigureOut">
              <a:rPr lang="ru-RU" smtClean="0"/>
              <a:t>11.12.2023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87FE1F-30F5-465F-B7CB-BD457FA3A361}" type="slidenum">
              <a:rPr lang="ru-RU" smtClean="0"/>
              <a:t>‹#›</a:t>
            </a:fld>
            <a:endParaRPr lang="ru-RU"/>
          </a:p>
        </p:txBody>
      </p:sp>
    </p:spTree>
    <p:extLst>
      <p:ext uri="{BB962C8B-B14F-4D97-AF65-F5344CB8AC3E}">
        <p14:creationId xmlns:p14="http://schemas.microsoft.com/office/powerpoint/2010/main" val="3384725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F07F35-2BAE-4FE5-B637-68D51AA6ADC3}" type="datetimeFigureOut">
              <a:rPr lang="ru-RU" smtClean="0"/>
              <a:t>11.12.2023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C87FE1F-30F5-465F-B7CB-BD457FA3A361}" type="slidenum">
              <a:rPr lang="ru-RU" smtClean="0"/>
              <a:t>‹#›</a:t>
            </a:fld>
            <a:endParaRPr lang="ru-RU"/>
          </a:p>
        </p:txBody>
      </p:sp>
    </p:spTree>
    <p:extLst>
      <p:ext uri="{BB962C8B-B14F-4D97-AF65-F5344CB8AC3E}">
        <p14:creationId xmlns:p14="http://schemas.microsoft.com/office/powerpoint/2010/main" val="72236168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96715"/>
            <a:ext cx="8596668" cy="1833685"/>
          </a:xfrm>
        </p:spPr>
        <p:txBody>
          <a:bodyPr>
            <a:normAutofit fontScale="90000"/>
          </a:bodyPr>
          <a:lstStyle/>
          <a:p>
            <a:pPr algn="ctr"/>
            <a:r>
              <a:rPr lang="ru-RU" b="1" i="1" u="sng" dirty="0" smtClean="0">
                <a:cs typeface="Aparajita" panose="020B0604020202020204" pitchFamily="34" charset="0"/>
              </a:rPr>
              <a:t/>
            </a:r>
            <a:br>
              <a:rPr lang="ru-RU" b="1" i="1" u="sng" dirty="0" smtClean="0">
                <a:cs typeface="Aparajita" panose="020B0604020202020204" pitchFamily="34" charset="0"/>
              </a:rPr>
            </a:br>
            <a:r>
              <a:rPr lang="ru-RU" b="1" i="1" u="sng" dirty="0" smtClean="0">
                <a:solidFill>
                  <a:srgbClr val="0070C0"/>
                </a:solidFill>
                <a:cs typeface="Aparajita" panose="020B0604020202020204" pitchFamily="34" charset="0"/>
              </a:rPr>
              <a:t>Реферат </a:t>
            </a:r>
            <a:r>
              <a:rPr lang="ru-RU" b="1" i="1" u="sng" dirty="0">
                <a:solidFill>
                  <a:srgbClr val="0070C0"/>
                </a:solidFill>
                <a:cs typeface="Aparajita" panose="020B0604020202020204" pitchFamily="34" charset="0"/>
              </a:rPr>
              <a:t>по физической культуре</a:t>
            </a:r>
            <a:br>
              <a:rPr lang="ru-RU" b="1" i="1" u="sng" dirty="0">
                <a:solidFill>
                  <a:srgbClr val="0070C0"/>
                </a:solidFill>
                <a:cs typeface="Aparajita" panose="020B0604020202020204" pitchFamily="34" charset="0"/>
              </a:rPr>
            </a:br>
            <a:r>
              <a:rPr lang="ru-RU" b="1" i="1" u="sng" dirty="0">
                <a:solidFill>
                  <a:srgbClr val="0070C0"/>
                </a:solidFill>
                <a:cs typeface="Aparajita" panose="020B0604020202020204" pitchFamily="34" charset="0"/>
              </a:rPr>
              <a:t>На тему: «Баскетбол»</a:t>
            </a:r>
            <a:r>
              <a:rPr lang="ru-RU" b="1" i="1" u="sng" dirty="0">
                <a:cs typeface="Aparajita" panose="020B0604020202020204" pitchFamily="34" charset="0"/>
              </a:rPr>
              <a:t/>
            </a:r>
            <a:br>
              <a:rPr lang="ru-RU" b="1" i="1" u="sng" dirty="0">
                <a:cs typeface="Aparajita" panose="020B0604020202020204" pitchFamily="34" charset="0"/>
              </a:rPr>
            </a:br>
            <a:r>
              <a:rPr lang="ru-RU" dirty="0" smtClean="0"/>
              <a:t/>
            </a:r>
            <a:br>
              <a:rPr lang="ru-RU" dirty="0" smtClean="0"/>
            </a:br>
            <a:endParaRPr lang="ru-RU" dirty="0"/>
          </a:p>
        </p:txBody>
      </p:sp>
      <p:sp>
        <p:nvSpPr>
          <p:cNvPr id="6" name="Объект 5"/>
          <p:cNvSpPr>
            <a:spLocks noGrp="1"/>
          </p:cNvSpPr>
          <p:nvPr>
            <p:ph sz="half" idx="1"/>
          </p:nvPr>
        </p:nvSpPr>
        <p:spPr/>
        <p:txBody>
          <a:bodyPr>
            <a:normAutofit lnSpcReduction="10000"/>
          </a:bodyPr>
          <a:lstStyle/>
          <a:p>
            <a:endParaRPr lang="ru-RU"/>
          </a:p>
        </p:txBody>
      </p:sp>
      <p:sp>
        <p:nvSpPr>
          <p:cNvPr id="7" name="Объект 6"/>
          <p:cNvSpPr>
            <a:spLocks noGrp="1"/>
          </p:cNvSpPr>
          <p:nvPr>
            <p:ph sz="half" idx="2"/>
          </p:nvPr>
        </p:nvSpPr>
        <p:spPr>
          <a:xfrm>
            <a:off x="6172199" y="1825625"/>
            <a:ext cx="5908431" cy="4351338"/>
          </a:xfrm>
        </p:spPr>
        <p:txBody>
          <a:bodyPr>
            <a:normAutofit lnSpcReduction="10000"/>
          </a:bodyPr>
          <a:lstStyle/>
          <a:p>
            <a:endParaRPr lang="ru-RU" sz="1800" b="1" dirty="0" smtClean="0"/>
          </a:p>
          <a:p>
            <a:endParaRPr lang="ru-RU" sz="1800" b="1" dirty="0"/>
          </a:p>
          <a:p>
            <a:endParaRPr lang="ru-RU" sz="1800" b="1" dirty="0" smtClean="0"/>
          </a:p>
          <a:p>
            <a:endParaRPr lang="ru-RU" sz="1800" b="1" dirty="0"/>
          </a:p>
          <a:p>
            <a:endParaRPr lang="ru-RU" sz="1800" b="1" dirty="0" smtClean="0"/>
          </a:p>
          <a:p>
            <a:endParaRPr lang="ru-RU" sz="1800" b="1" dirty="0"/>
          </a:p>
          <a:p>
            <a:endParaRPr lang="ru-RU" sz="1800" b="1" dirty="0" smtClean="0"/>
          </a:p>
          <a:p>
            <a:endParaRPr lang="ru-RU" sz="1800" b="1" dirty="0"/>
          </a:p>
          <a:p>
            <a:endParaRPr lang="ru-RU" sz="1800" b="1" dirty="0" smtClean="0"/>
          </a:p>
          <a:p>
            <a:endParaRPr lang="ru-RU" sz="1800" b="1" dirty="0"/>
          </a:p>
          <a:p>
            <a:pPr marL="0" indent="0">
              <a:buNone/>
            </a:pPr>
            <a:r>
              <a:rPr lang="ru-RU" sz="1800" b="1" dirty="0" smtClean="0"/>
              <a:t>Выполнила ученица 10 Б класса: Кондрахова Вероника</a:t>
            </a:r>
            <a:endParaRPr lang="ru-RU" sz="1800" b="1" dirty="0"/>
          </a:p>
        </p:txBody>
      </p:sp>
      <p:pic>
        <p:nvPicPr>
          <p:cNvPr id="5" name="Рисунок 4"/>
          <p:cNvPicPr>
            <a:picLocks noChangeAspect="1"/>
          </p:cNvPicPr>
          <p:nvPr/>
        </p:nvPicPr>
        <p:blipFill>
          <a:blip r:embed="rId2"/>
          <a:stretch>
            <a:fillRect/>
          </a:stretch>
        </p:blipFill>
        <p:spPr>
          <a:xfrm>
            <a:off x="838200" y="1821733"/>
            <a:ext cx="5181599" cy="4355229"/>
          </a:xfrm>
          <a:prstGeom prst="rect">
            <a:avLst/>
          </a:prstGeom>
        </p:spPr>
      </p:pic>
    </p:spTree>
    <p:extLst>
      <p:ext uri="{BB962C8B-B14F-4D97-AF65-F5344CB8AC3E}">
        <p14:creationId xmlns:p14="http://schemas.microsoft.com/office/powerpoint/2010/main" val="3367816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fsd.multiurok.ru/html/2022/11/04/s_6364c3f10b343/php8xleKN_basketbol_html_a9bf77882923b27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1" y="482600"/>
            <a:ext cx="9194800" cy="529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966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9200" y="684669"/>
            <a:ext cx="7905750" cy="5909310"/>
          </a:xfrm>
          <a:prstGeom prst="rect">
            <a:avLst/>
          </a:prstGeom>
        </p:spPr>
        <p:txBody>
          <a:bodyPr wrap="square">
            <a:spAutoFit/>
          </a:bodyPr>
          <a:lstStyle/>
          <a:p>
            <a:pPr algn="just"/>
            <a:r>
              <a:rPr lang="ru-RU" b="1" dirty="0">
                <a:solidFill>
                  <a:srgbClr val="000000"/>
                </a:solidFill>
                <a:latin typeface="PT Sans"/>
              </a:rPr>
              <a:t>Команда и запасные игроки.</a:t>
            </a:r>
            <a:endParaRPr lang="ru-RU" dirty="0">
              <a:solidFill>
                <a:srgbClr val="000000"/>
              </a:solidFill>
              <a:latin typeface="PT Sans"/>
            </a:endParaRPr>
          </a:p>
          <a:p>
            <a:pPr algn="just"/>
            <a:r>
              <a:rPr lang="ru-RU" dirty="0">
                <a:solidFill>
                  <a:srgbClr val="000000"/>
                </a:solidFill>
                <a:latin typeface="PT Sans"/>
              </a:rPr>
              <a:t>В состав каждой команды входят 5 основных и 5-7 (на крупных турнирах) постоянных запасных игроков, которые могут вступать в игру только после остановки игры и свистка судьи.</a:t>
            </a:r>
          </a:p>
          <a:p>
            <a:pPr algn="just"/>
            <a:r>
              <a:rPr lang="ru-RU" dirty="0">
                <a:solidFill>
                  <a:srgbClr val="000000"/>
                </a:solidFill>
                <a:latin typeface="PT Sans"/>
              </a:rPr>
              <a:t>Если команда, владеющая мячом, имеет право на замену при каждой остановке игры, то команда, не владеющая мячом, имеет право на замену только в случае отскока мяча и тайм-аута или когда команда, владеющая мячом, делает замену.</a:t>
            </a:r>
          </a:p>
          <a:p>
            <a:pPr algn="just"/>
            <a:r>
              <a:rPr lang="ru-RU" b="1" dirty="0">
                <a:solidFill>
                  <a:srgbClr val="000000"/>
                </a:solidFill>
                <a:latin typeface="PT Sans"/>
              </a:rPr>
              <a:t>Время игры.</a:t>
            </a:r>
            <a:endParaRPr lang="ru-RU" dirty="0">
              <a:solidFill>
                <a:srgbClr val="000000"/>
              </a:solidFill>
              <a:latin typeface="PT Sans"/>
            </a:endParaRPr>
          </a:p>
          <a:p>
            <a:pPr algn="just"/>
            <a:r>
              <a:rPr lang="ru-RU" dirty="0">
                <a:solidFill>
                  <a:srgbClr val="000000"/>
                </a:solidFill>
                <a:latin typeface="PT Sans"/>
              </a:rPr>
              <a:t>Во всех классах баскетбольные матчи длятся 2 тайма по 20 мин чистого времени.</a:t>
            </a:r>
          </a:p>
          <a:p>
            <a:pPr algn="just"/>
            <a:r>
              <a:rPr lang="ru-RU" dirty="0">
                <a:solidFill>
                  <a:srgbClr val="000000"/>
                </a:solidFill>
                <a:latin typeface="PT Sans"/>
              </a:rPr>
              <a:t>Перерыв между таймами составляет 10 мин. Если по истечении времени матча команды набрали одинаковое количество очков, то дается дополнительное время (5 мин) для выявления победителя</a:t>
            </a:r>
            <a:r>
              <a:rPr lang="ru-RU" dirty="0" smtClean="0">
                <a:solidFill>
                  <a:srgbClr val="000000"/>
                </a:solidFill>
                <a:latin typeface="PT Sans"/>
              </a:rPr>
              <a:t>.</a:t>
            </a:r>
          </a:p>
          <a:p>
            <a:r>
              <a:rPr lang="ru-RU" b="1" dirty="0"/>
              <a:t>Тайм-аут.</a:t>
            </a:r>
            <a:endParaRPr lang="ru-RU" dirty="0"/>
          </a:p>
          <a:p>
            <a:r>
              <a:rPr lang="ru-RU" dirty="0"/>
              <a:t>Каждая команда имеет право на 2 тайм-аута в каждом тайме и на 1 тайм-аут в дополнительное время. Тренеры обычно используют тайм-аут для того, чтобы дать игрокам тактические наставления и сделать замену.</a:t>
            </a:r>
          </a:p>
          <a:p>
            <a:pPr algn="just"/>
            <a:endParaRPr lang="ru-RU" dirty="0">
              <a:solidFill>
                <a:srgbClr val="000000"/>
              </a:solidFill>
              <a:latin typeface="PT Sans"/>
            </a:endParaRPr>
          </a:p>
          <a:p>
            <a:pPr algn="just"/>
            <a:endParaRPr lang="ru-RU" b="0" i="0" dirty="0">
              <a:solidFill>
                <a:srgbClr val="000000"/>
              </a:solidFill>
              <a:effectLst/>
              <a:latin typeface="PT Sans"/>
            </a:endParaRPr>
          </a:p>
        </p:txBody>
      </p:sp>
    </p:spTree>
    <p:extLst>
      <p:ext uri="{BB962C8B-B14F-4D97-AF65-F5344CB8AC3E}">
        <p14:creationId xmlns:p14="http://schemas.microsoft.com/office/powerpoint/2010/main" val="1418312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90575" y="1305342"/>
            <a:ext cx="9229725" cy="5078313"/>
          </a:xfrm>
          <a:prstGeom prst="rect">
            <a:avLst/>
          </a:prstGeom>
        </p:spPr>
        <p:txBody>
          <a:bodyPr wrap="square">
            <a:spAutoFit/>
          </a:bodyPr>
          <a:lstStyle/>
          <a:p>
            <a:pPr algn="just"/>
            <a:r>
              <a:rPr lang="ru-RU" b="1" dirty="0" smtClean="0">
                <a:solidFill>
                  <a:srgbClr val="000000"/>
                </a:solidFill>
                <a:latin typeface="PT Sans"/>
              </a:rPr>
              <a:t>Начало игры.</a:t>
            </a:r>
            <a:endParaRPr lang="ru-RU" dirty="0" smtClean="0">
              <a:solidFill>
                <a:srgbClr val="000000"/>
              </a:solidFill>
              <a:latin typeface="PT Sans"/>
            </a:endParaRPr>
          </a:p>
          <a:p>
            <a:pPr algn="just"/>
            <a:r>
              <a:rPr lang="ru-RU" dirty="0" smtClean="0">
                <a:solidFill>
                  <a:srgbClr val="000000"/>
                </a:solidFill>
                <a:latin typeface="PT Sans"/>
              </a:rPr>
              <a:t>Игра начинается с того, что в центре площадки судья бросает мяч вверх между 2 игроками, каждый из которых пытается отбить мяч своей команде. Остальные игроки команды находятся вне центрального круга или в передней зоне.</a:t>
            </a:r>
          </a:p>
          <a:p>
            <a:pPr algn="just"/>
            <a:r>
              <a:rPr lang="ru-RU" b="1" dirty="0" smtClean="0">
                <a:solidFill>
                  <a:srgbClr val="000000"/>
                </a:solidFill>
                <a:latin typeface="PT Sans"/>
              </a:rPr>
              <a:t>Правила перемещения.</a:t>
            </a:r>
            <a:endParaRPr lang="ru-RU" dirty="0" smtClean="0">
              <a:solidFill>
                <a:srgbClr val="000000"/>
              </a:solidFill>
              <a:latin typeface="PT Sans"/>
            </a:endParaRPr>
          </a:p>
          <a:p>
            <a:pPr algn="just"/>
            <a:r>
              <a:rPr lang="ru-RU" dirty="0" smtClean="0">
                <a:solidFill>
                  <a:srgbClr val="000000"/>
                </a:solidFill>
                <a:latin typeface="PT Sans"/>
              </a:rPr>
              <a:t>Согласно этому правилу игрок, получивший мяч, имеет право сделать только 2 шага (точнее, 2 контакта с полом). Касание пола в момент приема мяча (также ловля мяча на месте) засчитывается за 1-й контакт. Прыжок с места с мячом в руке является нарушением правила перемещения. Особенно часто это правило нарушается во время пробежек, в начале и в конце дриблинга.</a:t>
            </a:r>
          </a:p>
          <a:p>
            <a:r>
              <a:rPr lang="ru-RU" b="1" dirty="0"/>
              <a:t>Дриблинг.</a:t>
            </a:r>
            <a:endParaRPr lang="ru-RU" dirty="0"/>
          </a:p>
          <a:p>
            <a:r>
              <a:rPr lang="ru-RU" dirty="0"/>
              <a:t>В определенный момент спортсмен может применять дриблинг только 1 раз. Как только спортсмен дотронется до мяча двумя руками или возьмет его одной или другой рукой – дриблинг заканчивается. Если спортсмен вновь продолжает ведение мяча, то это считается нарушением правил (дубль-дриблинг). Мяч передается команде соперника, которая вводит его в игру из-за боковой линии.</a:t>
            </a:r>
          </a:p>
          <a:p>
            <a:pPr algn="just"/>
            <a:endParaRPr lang="ru-RU" dirty="0" smtClean="0">
              <a:solidFill>
                <a:srgbClr val="000000"/>
              </a:solidFill>
              <a:latin typeface="PT Sans"/>
            </a:endParaRPr>
          </a:p>
          <a:p>
            <a:pPr algn="just"/>
            <a:endParaRPr lang="ru-RU" b="0" i="0" dirty="0">
              <a:solidFill>
                <a:srgbClr val="000000"/>
              </a:solidFill>
              <a:effectLst/>
              <a:latin typeface="PT Sans"/>
            </a:endParaRPr>
          </a:p>
        </p:txBody>
      </p:sp>
    </p:spTree>
    <p:extLst>
      <p:ext uri="{BB962C8B-B14F-4D97-AF65-F5344CB8AC3E}">
        <p14:creationId xmlns:p14="http://schemas.microsoft.com/office/powerpoint/2010/main" val="2177223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0075" y="1166843"/>
            <a:ext cx="9172575" cy="4801314"/>
          </a:xfrm>
          <a:prstGeom prst="rect">
            <a:avLst/>
          </a:prstGeom>
        </p:spPr>
        <p:txBody>
          <a:bodyPr wrap="square">
            <a:spAutoFit/>
          </a:bodyPr>
          <a:lstStyle/>
          <a:p>
            <a:pPr algn="just"/>
            <a:r>
              <a:rPr lang="ru-RU" b="1" dirty="0">
                <a:solidFill>
                  <a:srgbClr val="000000"/>
                </a:solidFill>
                <a:latin typeface="PT Sans"/>
              </a:rPr>
              <a:t>Остановочный мяч.</a:t>
            </a:r>
            <a:endParaRPr lang="ru-RU" dirty="0">
              <a:solidFill>
                <a:srgbClr val="000000"/>
              </a:solidFill>
              <a:latin typeface="PT Sans"/>
            </a:endParaRPr>
          </a:p>
          <a:p>
            <a:pPr algn="just"/>
            <a:r>
              <a:rPr lang="ru-RU" dirty="0">
                <a:solidFill>
                  <a:srgbClr val="000000"/>
                </a:solidFill>
                <a:latin typeface="PT Sans"/>
              </a:rPr>
              <a:t>Остановочным мячом называется такая игровая ситуация, при которой с мячом соприкасаются по 1 или по 2 игрока каждой команды и мяч выводится из игры. В этом случае игра продолжается спорным вбрасыванием.</a:t>
            </a:r>
          </a:p>
          <a:p>
            <a:pPr algn="just"/>
            <a:r>
              <a:rPr lang="ru-RU" b="1" dirty="0">
                <a:solidFill>
                  <a:srgbClr val="000000"/>
                </a:solidFill>
                <a:latin typeface="PT Sans"/>
              </a:rPr>
              <a:t>Мяч вне игры.</a:t>
            </a:r>
            <a:endParaRPr lang="ru-RU" dirty="0">
              <a:solidFill>
                <a:srgbClr val="000000"/>
              </a:solidFill>
              <a:latin typeface="PT Sans"/>
            </a:endParaRPr>
          </a:p>
          <a:p>
            <a:pPr algn="just"/>
            <a:r>
              <a:rPr lang="ru-RU" dirty="0">
                <a:solidFill>
                  <a:srgbClr val="000000"/>
                </a:solidFill>
                <a:latin typeface="PT Sans"/>
              </a:rPr>
              <a:t>Если мяч или игрок с мячом касается ограничительных линий площадки или пола, предмета или человека вне площадки, то судья дает команду «вне игры».</a:t>
            </a:r>
          </a:p>
          <a:p>
            <a:pPr algn="just"/>
            <a:r>
              <a:rPr lang="ru-RU" dirty="0">
                <a:solidFill>
                  <a:srgbClr val="000000"/>
                </a:solidFill>
                <a:latin typeface="PT Sans"/>
              </a:rPr>
              <a:t>В том случае, если положение вне игры определить сложно, т. е. если оба боковых судьи придерживаются различных мнений или если судьи не смогли определить, по вине которой из команд было вызвано положение вне игры, игра продолжается спорным вбрасыванием</a:t>
            </a:r>
            <a:r>
              <a:rPr lang="ru-RU" dirty="0" smtClean="0">
                <a:solidFill>
                  <a:srgbClr val="000000"/>
                </a:solidFill>
                <a:latin typeface="PT Sans"/>
              </a:rPr>
              <a:t>.</a:t>
            </a:r>
          </a:p>
          <a:p>
            <a:r>
              <a:rPr lang="ru-RU" b="1" dirty="0"/>
              <a:t>Вбрасывание.</a:t>
            </a:r>
            <a:endParaRPr lang="ru-RU" dirty="0"/>
          </a:p>
          <a:p>
            <a:r>
              <a:rPr lang="ru-RU" dirty="0"/>
              <a:t>После остановки игры в случае «вне игры» или технических ошибок (нарушение правила перемещения, дубль-дриблинг, нарушение правила 3 сек и т. д.) мяч вводится в игру путем вбрасывания из-за боковой линии. В случае успешного броска в корзину происходит вбрасывание из-за лицевой линии.</a:t>
            </a:r>
          </a:p>
          <a:p>
            <a:pPr algn="just"/>
            <a:endParaRPr lang="ru-RU" b="0" i="0" dirty="0">
              <a:solidFill>
                <a:srgbClr val="000000"/>
              </a:solidFill>
              <a:effectLst/>
              <a:latin typeface="PT Sans"/>
            </a:endParaRPr>
          </a:p>
        </p:txBody>
      </p:sp>
    </p:spTree>
    <p:extLst>
      <p:ext uri="{BB962C8B-B14F-4D97-AF65-F5344CB8AC3E}">
        <p14:creationId xmlns:p14="http://schemas.microsoft.com/office/powerpoint/2010/main" val="313015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9574" y="1028343"/>
            <a:ext cx="9705975" cy="4801314"/>
          </a:xfrm>
          <a:prstGeom prst="rect">
            <a:avLst/>
          </a:prstGeom>
        </p:spPr>
        <p:txBody>
          <a:bodyPr wrap="square">
            <a:spAutoFit/>
          </a:bodyPr>
          <a:lstStyle/>
          <a:p>
            <a:pPr algn="just"/>
            <a:r>
              <a:rPr lang="ru-RU" b="1" dirty="0" smtClean="0">
                <a:solidFill>
                  <a:srgbClr val="000000"/>
                </a:solidFill>
                <a:latin typeface="PT Sans"/>
              </a:rPr>
              <a:t>Правило фола.</a:t>
            </a:r>
            <a:endParaRPr lang="ru-RU" dirty="0" smtClean="0">
              <a:solidFill>
                <a:srgbClr val="000000"/>
              </a:solidFill>
              <a:latin typeface="PT Sans"/>
            </a:endParaRPr>
          </a:p>
          <a:p>
            <a:pPr algn="just"/>
            <a:r>
              <a:rPr lang="ru-RU" dirty="0" smtClean="0">
                <a:solidFill>
                  <a:srgbClr val="000000"/>
                </a:solidFill>
                <a:latin typeface="PT Sans"/>
              </a:rPr>
              <a:t>Одним из важнейших правил баскетбола является правило фола (в переводе с английского – «ошибка»). Различаются персональные в технические фолы.</a:t>
            </a:r>
          </a:p>
          <a:p>
            <a:pPr algn="just"/>
            <a:r>
              <a:rPr lang="ru-RU" dirty="0" smtClean="0">
                <a:solidFill>
                  <a:srgbClr val="000000"/>
                </a:solidFill>
                <a:latin typeface="PT Sans"/>
              </a:rPr>
              <a:t>К персональным фолам относится любое преднамеренное касание соперника (задержка, толчки, удары, блокировка руками и ногами и т. д.). В подобных случаях мяч передается противнику для вбрасывания. После 11-го фола за полупериод фол во время неудачного броска соперника карается 2 штрафными бросками.</a:t>
            </a:r>
          </a:p>
          <a:p>
            <a:pPr algn="just"/>
            <a:r>
              <a:rPr lang="ru-RU" dirty="0" smtClean="0">
                <a:solidFill>
                  <a:srgbClr val="000000"/>
                </a:solidFill>
                <a:latin typeface="PT Sans"/>
              </a:rPr>
              <a:t>Кроме того, все персональные замечания заносятся в личную карточку спортсмена. Если одновременно 2 игрока команды получают замечание, то соперник получает право на 2 штрафных броска. В большинстве случаев штрафной бросок выполняет тот игрок, по отношению к которому были нарушены правила.</a:t>
            </a:r>
          </a:p>
          <a:p>
            <a:pPr algn="just"/>
            <a:r>
              <a:rPr lang="ru-RU" dirty="0"/>
              <a:t>Обоюдное замечание игроки получают в случае одновременного нарушения правил по отношению друг к другу. В этом случае происходит спорное вбрасывание. Каждый игрок, получивший 5 персональных или технических замечаний, должен покинуть площадку. В случае грубых и преднамеренных нарушений правил спортсмен может быть дисквалифицирован. Но в том и в другом случае команда имеет право на замену.</a:t>
            </a:r>
            <a:endParaRPr lang="ru-RU" dirty="0" smtClean="0">
              <a:solidFill>
                <a:srgbClr val="000000"/>
              </a:solidFill>
              <a:latin typeface="PT Sans"/>
            </a:endParaRPr>
          </a:p>
          <a:p>
            <a:pPr algn="just"/>
            <a:endParaRPr lang="ru-RU" b="0" i="0" dirty="0">
              <a:solidFill>
                <a:srgbClr val="000000"/>
              </a:solidFill>
              <a:effectLst/>
              <a:latin typeface="PT Sans"/>
            </a:endParaRPr>
          </a:p>
        </p:txBody>
      </p:sp>
    </p:spTree>
    <p:extLst>
      <p:ext uri="{BB962C8B-B14F-4D97-AF65-F5344CB8AC3E}">
        <p14:creationId xmlns:p14="http://schemas.microsoft.com/office/powerpoint/2010/main" val="3398530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0050" y="1443841"/>
            <a:ext cx="9372600" cy="2862322"/>
          </a:xfrm>
          <a:prstGeom prst="rect">
            <a:avLst/>
          </a:prstGeom>
        </p:spPr>
        <p:txBody>
          <a:bodyPr wrap="square">
            <a:spAutoFit/>
          </a:bodyPr>
          <a:lstStyle/>
          <a:p>
            <a:pPr algn="just"/>
            <a:r>
              <a:rPr lang="ru-RU" dirty="0">
                <a:solidFill>
                  <a:srgbClr val="000000"/>
                </a:solidFill>
                <a:latin typeface="PT Sans"/>
              </a:rPr>
              <a:t>Начиная с 1976 г. особо строго штрафуются фолы нападающих при броске по корзине. Если из-за фола мяч не попадает в корзину, нападающий получает право на 2 штрафных броска. Если при выполнении 1-го или 2-го штрафного броска мяч не попадает в корзину, нападающий получает право еще на 1 штрафной бросок (всего 3).</a:t>
            </a:r>
          </a:p>
          <a:p>
            <a:pPr algn="just"/>
            <a:r>
              <a:rPr lang="ru-RU" dirty="0">
                <a:solidFill>
                  <a:srgbClr val="000000"/>
                </a:solidFill>
                <a:latin typeface="PT Sans"/>
              </a:rPr>
              <a:t>Если, несмотря на фол, игрок забрасывает мяч в корзину, то этот бросок засчитывается и игрок получает дополнительно еще 1 штрафной бросок.</a:t>
            </a:r>
          </a:p>
          <a:p>
            <a:pPr algn="just"/>
            <a:r>
              <a:rPr lang="ru-RU" dirty="0">
                <a:solidFill>
                  <a:srgbClr val="000000"/>
                </a:solidFill>
                <a:latin typeface="PT Sans"/>
              </a:rPr>
              <a:t>Технический фол назначается в случае неспортивного поведения игрока и наказывается 2 штрафными бросками, которые выполняет любой игрок команды соперника.</a:t>
            </a:r>
            <a:endParaRPr lang="ru-RU" b="0" i="0" dirty="0">
              <a:solidFill>
                <a:srgbClr val="000000"/>
              </a:solidFill>
              <a:effectLst/>
              <a:latin typeface="PT Sans"/>
            </a:endParaRPr>
          </a:p>
        </p:txBody>
      </p:sp>
    </p:spTree>
    <p:extLst>
      <p:ext uri="{BB962C8B-B14F-4D97-AF65-F5344CB8AC3E}">
        <p14:creationId xmlns:p14="http://schemas.microsoft.com/office/powerpoint/2010/main" val="1989375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1166843"/>
            <a:ext cx="8839200" cy="3139321"/>
          </a:xfrm>
          <a:prstGeom prst="rect">
            <a:avLst/>
          </a:prstGeom>
        </p:spPr>
        <p:txBody>
          <a:bodyPr wrap="square">
            <a:spAutoFit/>
          </a:bodyPr>
          <a:lstStyle/>
          <a:p>
            <a:pPr algn="just"/>
            <a:r>
              <a:rPr lang="ru-RU" b="1" dirty="0">
                <a:solidFill>
                  <a:srgbClr val="000000"/>
                </a:solidFill>
                <a:latin typeface="PT Sans"/>
              </a:rPr>
              <a:t>Правила времени.</a:t>
            </a:r>
            <a:endParaRPr lang="ru-RU" dirty="0">
              <a:solidFill>
                <a:srgbClr val="000000"/>
              </a:solidFill>
              <a:latin typeface="PT Sans"/>
            </a:endParaRPr>
          </a:p>
          <a:p>
            <a:pPr algn="just"/>
            <a:r>
              <a:rPr lang="ru-RU" dirty="0">
                <a:solidFill>
                  <a:srgbClr val="000000"/>
                </a:solidFill>
                <a:latin typeface="PT Sans"/>
              </a:rPr>
              <a:t>Некоторые из правил времени крайне важны. Через 30 сек после вбрасывания атака должна быть завершена броском в корзину соперника (правило 30 сек). Правило 3 сек гласит, что нападающий не может находиться в области штрафного броска соперника более 3 сек. Для вбрасывания и для осуществления свободного броска игроку отводится 5 сек. При нарушении правил времени мяч отдается сопернику для вбрасывания.</a:t>
            </a:r>
          </a:p>
          <a:p>
            <a:pPr algn="just"/>
            <a:r>
              <a:rPr lang="ru-RU" dirty="0">
                <a:solidFill>
                  <a:srgbClr val="000000"/>
                </a:solidFill>
                <a:latin typeface="PT Sans"/>
              </a:rPr>
              <a:t>Правило 10 сек подразумевает, что атакующая команда обязана после вбрасывания, проведенного на ее половине площадки, не дольше чем через 10 сек довести мяч до половины соперника, и после этого атакующая команда не может возвратить мяч на свою половину.</a:t>
            </a:r>
            <a:endParaRPr lang="ru-RU" b="0" i="0" dirty="0">
              <a:solidFill>
                <a:srgbClr val="000000"/>
              </a:solidFill>
              <a:effectLst/>
              <a:latin typeface="PT Sans"/>
            </a:endParaRPr>
          </a:p>
        </p:txBody>
      </p:sp>
    </p:spTree>
    <p:extLst>
      <p:ext uri="{BB962C8B-B14F-4D97-AF65-F5344CB8AC3E}">
        <p14:creationId xmlns:p14="http://schemas.microsoft.com/office/powerpoint/2010/main" val="995858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5800" y="1028343"/>
            <a:ext cx="8458200" cy="5078313"/>
          </a:xfrm>
          <a:prstGeom prst="rect">
            <a:avLst/>
          </a:prstGeom>
        </p:spPr>
        <p:txBody>
          <a:bodyPr wrap="square">
            <a:spAutoFit/>
          </a:bodyPr>
          <a:lstStyle/>
          <a:p>
            <a:pPr algn="ctr"/>
            <a:r>
              <a:rPr lang="ru-RU" b="1" dirty="0" smtClean="0">
                <a:solidFill>
                  <a:srgbClr val="000000"/>
                </a:solidFill>
                <a:latin typeface="PT Sans"/>
              </a:rPr>
              <a:t>Нарушения</a:t>
            </a:r>
            <a:endParaRPr lang="ru-RU" dirty="0" smtClean="0">
              <a:solidFill>
                <a:srgbClr val="000000"/>
              </a:solidFill>
              <a:latin typeface="PT Sans"/>
            </a:endParaRPr>
          </a:p>
          <a:p>
            <a:pPr algn="ctr"/>
            <a:r>
              <a:rPr lang="ru-RU" dirty="0" smtClean="0">
                <a:solidFill>
                  <a:srgbClr val="000000"/>
                </a:solidFill>
                <a:latin typeface="PT Sans"/>
              </a:rPr>
              <a:t/>
            </a:r>
            <a:br>
              <a:rPr lang="ru-RU" dirty="0" smtClean="0">
                <a:solidFill>
                  <a:srgbClr val="000000"/>
                </a:solidFill>
                <a:latin typeface="PT Sans"/>
              </a:rPr>
            </a:br>
            <a:endParaRPr lang="ru-RU" dirty="0" smtClean="0">
              <a:solidFill>
                <a:srgbClr val="000000"/>
              </a:solidFill>
              <a:latin typeface="PT Sans"/>
            </a:endParaRPr>
          </a:p>
          <a:p>
            <a:pPr algn="just"/>
            <a:r>
              <a:rPr lang="ru-RU" b="1" dirty="0" smtClean="0">
                <a:solidFill>
                  <a:srgbClr val="000000"/>
                </a:solidFill>
                <a:latin typeface="PT Sans"/>
              </a:rPr>
              <a:t>аут</a:t>
            </a:r>
            <a:r>
              <a:rPr lang="ru-RU" dirty="0" smtClean="0">
                <a:solidFill>
                  <a:srgbClr val="000000"/>
                </a:solidFill>
                <a:latin typeface="PT Sans"/>
              </a:rPr>
              <a:t> - мяч уходит за пределы игровой площадки;</a:t>
            </a:r>
          </a:p>
          <a:p>
            <a:pPr algn="just"/>
            <a:r>
              <a:rPr lang="ru-RU" b="1" dirty="0" smtClean="0">
                <a:solidFill>
                  <a:srgbClr val="000000"/>
                </a:solidFill>
                <a:latin typeface="PT Sans"/>
              </a:rPr>
              <a:t>пробежка</a:t>
            </a:r>
            <a:r>
              <a:rPr lang="ru-RU" dirty="0" smtClean="0">
                <a:solidFill>
                  <a:srgbClr val="000000"/>
                </a:solidFill>
                <a:latin typeface="PT Sans"/>
              </a:rPr>
              <a:t>-игрок</a:t>
            </a:r>
            <a:r>
              <a:rPr lang="ru-RU" dirty="0">
                <a:solidFill>
                  <a:srgbClr val="000000"/>
                </a:solidFill>
                <a:latin typeface="PT Sans"/>
              </a:rPr>
              <a:t>, контролирующий мяч, совершает перемещение ног сверх ограничений, установленного правилами</a:t>
            </a:r>
          </a:p>
          <a:p>
            <a:pPr algn="just"/>
            <a:r>
              <a:rPr lang="ru-RU" dirty="0">
                <a:solidFill>
                  <a:srgbClr val="000000"/>
                </a:solidFill>
                <a:latin typeface="PT Sans"/>
              </a:rPr>
              <a:t>нарушение ведения мяча, включающее в себя пронос мяча, двойное ведение;</a:t>
            </a:r>
          </a:p>
          <a:p>
            <a:pPr algn="just"/>
            <a:r>
              <a:rPr lang="ru-RU" b="1" dirty="0">
                <a:solidFill>
                  <a:srgbClr val="000000"/>
                </a:solidFill>
                <a:latin typeface="PT Sans"/>
              </a:rPr>
              <a:t>три секунды</a:t>
            </a:r>
            <a:r>
              <a:rPr lang="ru-RU" dirty="0">
                <a:solidFill>
                  <a:srgbClr val="000000"/>
                </a:solidFill>
                <a:latin typeface="PT Sans"/>
              </a:rPr>
              <a:t> - игрок нападения находится в зоне штрафного броска более трех секунд в то время, когда его команда владеет мячом в зоне нападения;</a:t>
            </a:r>
          </a:p>
          <a:p>
            <a:pPr algn="just"/>
            <a:r>
              <a:rPr lang="ru-RU" b="1" dirty="0">
                <a:solidFill>
                  <a:srgbClr val="000000"/>
                </a:solidFill>
                <a:latin typeface="PT Sans"/>
              </a:rPr>
              <a:t>пять секунд</a:t>
            </a:r>
            <a:r>
              <a:rPr lang="ru-RU" dirty="0">
                <a:solidFill>
                  <a:srgbClr val="000000"/>
                </a:solidFill>
                <a:latin typeface="PT Sans"/>
              </a:rPr>
              <a:t> — игрок при выполнении вбрасывания не расстается с мячом в течение пяти секунд;</a:t>
            </a:r>
          </a:p>
          <a:p>
            <a:pPr algn="just"/>
            <a:r>
              <a:rPr lang="ru-RU" b="1" dirty="0">
                <a:solidFill>
                  <a:srgbClr val="000000"/>
                </a:solidFill>
                <a:latin typeface="PT Sans"/>
              </a:rPr>
              <a:t>восемь секунд</a:t>
            </a:r>
            <a:r>
              <a:rPr lang="ru-RU" dirty="0">
                <a:solidFill>
                  <a:srgbClr val="000000"/>
                </a:solidFill>
                <a:latin typeface="PT Sans"/>
              </a:rPr>
              <a:t> — команда, владеющая мячом из зоны защиты, не вывела его в зону нападения за восемь секунд</a:t>
            </a:r>
            <a:r>
              <a:rPr lang="ru-RU" dirty="0" smtClean="0">
                <a:solidFill>
                  <a:srgbClr val="000000"/>
                </a:solidFill>
                <a:latin typeface="PT Sans"/>
              </a:rPr>
              <a:t>;</a:t>
            </a:r>
          </a:p>
          <a:p>
            <a:pPr algn="just"/>
            <a:r>
              <a:rPr lang="ru-RU" b="1" dirty="0"/>
              <a:t>24 секунды</a:t>
            </a:r>
            <a:r>
              <a:rPr lang="ru-RU" dirty="0"/>
              <a:t> - команда владела мячом более 24 секунд и не произвела точного броска по кольцу. Команда получает право на новое 24 секундное владение, если мяч, брошенный по кольцу, коснулся дужки кольца, либо щита, а также в случае получения фола защищающейся командой.</a:t>
            </a:r>
            <a:endParaRPr lang="ru-RU" b="0" i="0" dirty="0">
              <a:solidFill>
                <a:srgbClr val="000000"/>
              </a:solidFill>
              <a:effectLst/>
              <a:latin typeface="PT Sans"/>
            </a:endParaRPr>
          </a:p>
        </p:txBody>
      </p:sp>
    </p:spTree>
    <p:extLst>
      <p:ext uri="{BB962C8B-B14F-4D97-AF65-F5344CB8AC3E}">
        <p14:creationId xmlns:p14="http://schemas.microsoft.com/office/powerpoint/2010/main" val="3800671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3875" y="197346"/>
            <a:ext cx="8972550" cy="4524315"/>
          </a:xfrm>
          <a:prstGeom prst="rect">
            <a:avLst/>
          </a:prstGeom>
        </p:spPr>
        <p:txBody>
          <a:bodyPr wrap="square">
            <a:spAutoFit/>
          </a:bodyPr>
          <a:lstStyle/>
          <a:p>
            <a:pPr algn="ctr"/>
            <a:r>
              <a:rPr lang="ru-RU" b="1" dirty="0">
                <a:solidFill>
                  <a:srgbClr val="000000"/>
                </a:solidFill>
                <a:latin typeface="PT Sans"/>
              </a:rPr>
              <a:t>Некоторые разновидности баскетбола.</a:t>
            </a:r>
            <a:endParaRPr lang="ru-RU" dirty="0">
              <a:solidFill>
                <a:srgbClr val="000000"/>
              </a:solidFill>
              <a:latin typeface="PT Sans"/>
            </a:endParaRPr>
          </a:p>
          <a:p>
            <a:pPr algn="ctr"/>
            <a:r>
              <a:rPr lang="ru-RU" dirty="0">
                <a:solidFill>
                  <a:srgbClr val="000000"/>
                </a:solidFill>
                <a:latin typeface="PT Sans"/>
              </a:rPr>
              <a:t/>
            </a:r>
            <a:br>
              <a:rPr lang="ru-RU" dirty="0">
                <a:solidFill>
                  <a:srgbClr val="000000"/>
                </a:solidFill>
                <a:latin typeface="PT Sans"/>
              </a:rPr>
            </a:br>
            <a:r>
              <a:rPr lang="ru-RU" dirty="0">
                <a:solidFill>
                  <a:srgbClr val="000000"/>
                </a:solidFill>
                <a:latin typeface="PT Sans"/>
              </a:rPr>
              <a:t/>
            </a:r>
            <a:br>
              <a:rPr lang="ru-RU" dirty="0">
                <a:solidFill>
                  <a:srgbClr val="000000"/>
                </a:solidFill>
                <a:latin typeface="PT Sans"/>
              </a:rPr>
            </a:br>
            <a:endParaRPr lang="ru-RU" dirty="0">
              <a:solidFill>
                <a:srgbClr val="000000"/>
              </a:solidFill>
              <a:latin typeface="PT Sans"/>
            </a:endParaRPr>
          </a:p>
          <a:p>
            <a:pPr algn="just"/>
            <a:r>
              <a:rPr lang="ru-RU" b="1" dirty="0">
                <a:solidFill>
                  <a:srgbClr val="000000"/>
                </a:solidFill>
                <a:latin typeface="PT Sans"/>
              </a:rPr>
              <a:t>Мини-баскетбол</a:t>
            </a:r>
            <a:r>
              <a:rPr lang="ru-RU" dirty="0">
                <a:solidFill>
                  <a:srgbClr val="000000"/>
                </a:solidFill>
                <a:latin typeface="PT Sans"/>
              </a:rPr>
              <a:t>. Правила мини-баскетбола были разработаны в начале 1950-х годов американцем </a:t>
            </a:r>
            <a:r>
              <a:rPr lang="ru-RU" dirty="0" err="1">
                <a:solidFill>
                  <a:srgbClr val="000000"/>
                </a:solidFill>
                <a:latin typeface="PT Sans"/>
              </a:rPr>
              <a:t>Джеем</a:t>
            </a:r>
            <a:r>
              <a:rPr lang="ru-RU" dirty="0">
                <a:solidFill>
                  <a:srgbClr val="000000"/>
                </a:solidFill>
                <a:latin typeface="PT Sans"/>
              </a:rPr>
              <a:t> </a:t>
            </a:r>
            <a:r>
              <a:rPr lang="ru-RU" dirty="0" err="1">
                <a:solidFill>
                  <a:srgbClr val="000000"/>
                </a:solidFill>
                <a:latin typeface="PT Sans"/>
              </a:rPr>
              <a:t>Арчером</a:t>
            </a:r>
            <a:r>
              <a:rPr lang="ru-RU" dirty="0">
                <a:solidFill>
                  <a:srgbClr val="000000"/>
                </a:solidFill>
                <a:latin typeface="PT Sans"/>
              </a:rPr>
              <a:t>. Игра предназначена для детей 6–12 лет и подразделяется на два уровня: собственно мини-баскетбол (возрастная группа 9–12 лет) и микро-баскетбол (для детей младше 9 лет). Игровая площадка и инвентарь адаптированы под детский возраст. Длина площадки – 28 м, ширина – 15 (варианты: 2614, 2413, 2212 и 2011 метров). Корзины крепятся на высоте 2 м 60 см, сам щит тоже меньше, чем в классическом баскетболе: 1,20,9 м. Мяч весом 450–500 граммов, окружность – 680–730 мм (для детей младше 9 лет вес мяча составляет 300–330 граммов, а окружность – 550–580 мм). Разметка игровой площадки для мини-баскетбола соответствует разметке стандартной баскетбольной площадки, но там нет линии, ограничивающей 3-очковую зону, а линия штрафного броска проведена на расстоянии 3,6 м (вариант: 4 м) от щита.</a:t>
            </a:r>
            <a:endParaRPr lang="ru-RU" b="0" i="0" dirty="0">
              <a:solidFill>
                <a:srgbClr val="000000"/>
              </a:solidFill>
              <a:effectLst/>
              <a:latin typeface="PT Sans"/>
            </a:endParaRPr>
          </a:p>
        </p:txBody>
      </p:sp>
    </p:spTree>
    <p:extLst>
      <p:ext uri="{BB962C8B-B14F-4D97-AF65-F5344CB8AC3E}">
        <p14:creationId xmlns:p14="http://schemas.microsoft.com/office/powerpoint/2010/main" val="1334052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75" y="1305342"/>
            <a:ext cx="9001125" cy="4247317"/>
          </a:xfrm>
          <a:prstGeom prst="rect">
            <a:avLst/>
          </a:prstGeom>
        </p:spPr>
        <p:txBody>
          <a:bodyPr wrap="square">
            <a:spAutoFit/>
          </a:bodyPr>
          <a:lstStyle/>
          <a:p>
            <a:pPr algn="just"/>
            <a:r>
              <a:rPr lang="ru-RU" b="1" dirty="0">
                <a:solidFill>
                  <a:srgbClr val="000000"/>
                </a:solidFill>
                <a:latin typeface="PT Sans"/>
              </a:rPr>
              <a:t>Баскетбол на инвалидных колясках</a:t>
            </a:r>
            <a:r>
              <a:rPr lang="ru-RU" dirty="0">
                <a:solidFill>
                  <a:srgbClr val="000000"/>
                </a:solidFill>
                <a:latin typeface="PT Sans"/>
              </a:rPr>
              <a:t>. Появился в 1946 в США. Бывшие баскетболисты, во время Второй мировой войны получившие серьезные ранения и увечья на полях сражений, не захотели расставаться с любимой игрой и придумали «свой» баскетбол.</a:t>
            </a:r>
          </a:p>
          <a:p>
            <a:pPr algn="just"/>
            <a:r>
              <a:rPr lang="ru-RU" dirty="0">
                <a:solidFill>
                  <a:srgbClr val="000000"/>
                </a:solidFill>
                <a:latin typeface="PT Sans"/>
              </a:rPr>
              <a:t>Сейчас в него играют более чем в 80 странах. Число официально зарегистрированных игроков – 25 тысяч человек. Международная федерация баскетбола на инвалидных колясках (IWBF) проводит различные спортивные мероприятия: чемпионат мира – раз в 4 года; ежегодные турниры клубных команд, зональные соревнования (один-два раза в год) и пр. Баскетбол на инвалидных колясках входит в программу Параолимпийских игр с момента проведения первой такой Олимпиады в Риме в 1960</a:t>
            </a:r>
            <a:r>
              <a:rPr lang="ru-RU" dirty="0" smtClean="0">
                <a:solidFill>
                  <a:srgbClr val="000000"/>
                </a:solidFill>
                <a:latin typeface="PT Sans"/>
              </a:rPr>
              <a:t>.</a:t>
            </a:r>
          </a:p>
          <a:p>
            <a:pPr algn="just"/>
            <a:r>
              <a:rPr lang="ru-RU" dirty="0"/>
              <a:t>В правилах баскетбола на инвалидных колясках есть свои запреты и ограничения. Например, запрещена «пробежка» – когда игрок в процессе ведения мяча крутит колесо рукой более двух раз.</a:t>
            </a:r>
            <a:endParaRPr lang="ru-RU" dirty="0" smtClean="0">
              <a:solidFill>
                <a:srgbClr val="000000"/>
              </a:solidFill>
              <a:latin typeface="PT Sans"/>
            </a:endParaRPr>
          </a:p>
          <a:p>
            <a:pPr algn="just"/>
            <a:endParaRPr lang="ru-RU" b="0" i="0" dirty="0">
              <a:solidFill>
                <a:srgbClr val="000000"/>
              </a:solidFill>
              <a:effectLst/>
              <a:latin typeface="PT Sans"/>
            </a:endParaRPr>
          </a:p>
        </p:txBody>
      </p:sp>
    </p:spTree>
    <p:extLst>
      <p:ext uri="{BB962C8B-B14F-4D97-AF65-F5344CB8AC3E}">
        <p14:creationId xmlns:p14="http://schemas.microsoft.com/office/powerpoint/2010/main" val="3557216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422400" y="263769"/>
            <a:ext cx="9260113" cy="6740307"/>
          </a:xfrm>
          <a:prstGeom prst="rect">
            <a:avLst/>
          </a:prstGeom>
        </p:spPr>
        <p:txBody>
          <a:bodyPr wrap="square">
            <a:spAutoFit/>
          </a:bodyPr>
          <a:lstStyle/>
          <a:p>
            <a:r>
              <a:rPr lang="ru-RU" b="1" dirty="0"/>
              <a:t>Содержание</a:t>
            </a:r>
          </a:p>
          <a:p>
            <a:endParaRPr lang="ru-RU" dirty="0"/>
          </a:p>
          <a:p>
            <a:endParaRPr lang="ru-RU" dirty="0"/>
          </a:p>
          <a:p>
            <a:r>
              <a:rPr lang="ru-RU" i="1" dirty="0" smtClean="0"/>
              <a:t>Введение – 3 </a:t>
            </a:r>
            <a:endParaRPr lang="ru-RU" i="1" dirty="0"/>
          </a:p>
          <a:p>
            <a:endParaRPr lang="ru-RU" i="1" dirty="0"/>
          </a:p>
          <a:p>
            <a:r>
              <a:rPr lang="ru-RU" i="1" dirty="0" smtClean="0"/>
              <a:t>История баскетбола - 4</a:t>
            </a:r>
            <a:endParaRPr lang="ru-RU" i="1" dirty="0"/>
          </a:p>
          <a:p>
            <a:endParaRPr lang="ru-RU" i="1" dirty="0"/>
          </a:p>
          <a:p>
            <a:r>
              <a:rPr lang="ru-RU" i="1" dirty="0"/>
              <a:t>Сооружения и </a:t>
            </a:r>
            <a:r>
              <a:rPr lang="ru-RU" i="1" dirty="0" smtClean="0"/>
              <a:t>оборудование – 5-8</a:t>
            </a:r>
            <a:endParaRPr lang="ru-RU" i="1" dirty="0"/>
          </a:p>
          <a:p>
            <a:endParaRPr lang="ru-RU" i="1" dirty="0"/>
          </a:p>
          <a:p>
            <a:r>
              <a:rPr lang="ru-RU" i="1" dirty="0" smtClean="0"/>
              <a:t>Правила </a:t>
            </a:r>
            <a:r>
              <a:rPr lang="ru-RU" i="1" dirty="0"/>
              <a:t>игры в </a:t>
            </a:r>
            <a:r>
              <a:rPr lang="ru-RU" i="1" dirty="0" smtClean="0"/>
              <a:t>баскетбол – 9-16</a:t>
            </a:r>
            <a:endParaRPr lang="ru-RU" i="1" dirty="0"/>
          </a:p>
          <a:p>
            <a:endParaRPr lang="ru-RU" i="1" dirty="0"/>
          </a:p>
          <a:p>
            <a:r>
              <a:rPr lang="ru-RU" i="1" dirty="0" smtClean="0"/>
              <a:t>Нарушения - 17</a:t>
            </a:r>
            <a:endParaRPr lang="ru-RU" i="1" dirty="0"/>
          </a:p>
          <a:p>
            <a:endParaRPr lang="ru-RU" i="1" dirty="0"/>
          </a:p>
          <a:p>
            <a:r>
              <a:rPr lang="ru-RU" i="1" dirty="0"/>
              <a:t>Некоторые разновидности </a:t>
            </a:r>
            <a:r>
              <a:rPr lang="ru-RU" i="1" dirty="0" smtClean="0"/>
              <a:t>баскетбола – 18-20</a:t>
            </a:r>
            <a:endParaRPr lang="ru-RU" i="1" dirty="0"/>
          </a:p>
          <a:p>
            <a:endParaRPr lang="ru-RU" i="1" dirty="0"/>
          </a:p>
          <a:p>
            <a:r>
              <a:rPr lang="ru-RU" i="1" dirty="0" smtClean="0"/>
              <a:t>Выдающиеся баскетболисты - 21</a:t>
            </a:r>
            <a:endParaRPr lang="ru-RU" i="1" dirty="0"/>
          </a:p>
          <a:p>
            <a:endParaRPr lang="ru-RU" i="1" dirty="0"/>
          </a:p>
          <a:p>
            <a:r>
              <a:rPr lang="ru-RU" i="1" dirty="0" smtClean="0"/>
              <a:t>Заключение – 22-23</a:t>
            </a:r>
            <a:endParaRPr lang="ru-RU" i="1" dirty="0"/>
          </a:p>
          <a:p>
            <a:endParaRPr lang="ru-RU" i="1" dirty="0"/>
          </a:p>
          <a:p>
            <a:r>
              <a:rPr lang="ru-RU" i="1" dirty="0" smtClean="0"/>
              <a:t>Список </a:t>
            </a:r>
            <a:r>
              <a:rPr lang="ru-RU" i="1" dirty="0"/>
              <a:t>использованных источников </a:t>
            </a:r>
            <a:r>
              <a:rPr lang="ru-RU" i="1"/>
              <a:t>и </a:t>
            </a:r>
            <a:r>
              <a:rPr lang="ru-RU" i="1" smtClean="0"/>
              <a:t>литературы - 24</a:t>
            </a:r>
            <a:endParaRPr lang="ru-RU" i="1" dirty="0"/>
          </a:p>
          <a:p>
            <a:endParaRPr lang="ru-RU" i="1" dirty="0"/>
          </a:p>
          <a:p>
            <a:endParaRPr lang="ru-RU" dirty="0"/>
          </a:p>
          <a:p>
            <a:endParaRPr lang="ru-RU" dirty="0"/>
          </a:p>
          <a:p>
            <a:endParaRPr lang="ru-RU" dirty="0"/>
          </a:p>
        </p:txBody>
      </p:sp>
    </p:spTree>
    <p:extLst>
      <p:ext uri="{BB962C8B-B14F-4D97-AF65-F5344CB8AC3E}">
        <p14:creationId xmlns:p14="http://schemas.microsoft.com/office/powerpoint/2010/main" val="27882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6750" y="2413338"/>
            <a:ext cx="8477250" cy="1200329"/>
          </a:xfrm>
          <a:prstGeom prst="rect">
            <a:avLst/>
          </a:prstGeom>
        </p:spPr>
        <p:txBody>
          <a:bodyPr wrap="square">
            <a:spAutoFit/>
          </a:bodyPr>
          <a:lstStyle/>
          <a:p>
            <a:r>
              <a:rPr lang="ru-RU" b="1" dirty="0" err="1">
                <a:solidFill>
                  <a:srgbClr val="000000"/>
                </a:solidFill>
                <a:latin typeface="PT Sans"/>
              </a:rPr>
              <a:t>Стритбол</a:t>
            </a:r>
            <a:r>
              <a:rPr lang="ru-RU" i="1" dirty="0">
                <a:solidFill>
                  <a:srgbClr val="000000"/>
                </a:solidFill>
                <a:latin typeface="PT Sans"/>
              </a:rPr>
              <a:t> </a:t>
            </a:r>
            <a:r>
              <a:rPr lang="ru-RU" dirty="0">
                <a:solidFill>
                  <a:srgbClr val="000000"/>
                </a:solidFill>
                <a:latin typeface="PT Sans"/>
              </a:rPr>
              <a:t>(от англ. «</a:t>
            </a:r>
            <a:r>
              <a:rPr lang="ru-RU" dirty="0" err="1">
                <a:solidFill>
                  <a:srgbClr val="000000"/>
                </a:solidFill>
                <a:latin typeface="PT Sans"/>
              </a:rPr>
              <a:t>street</a:t>
            </a:r>
            <a:r>
              <a:rPr lang="ru-RU" dirty="0">
                <a:solidFill>
                  <a:srgbClr val="000000"/>
                </a:solidFill>
                <a:latin typeface="PT Sans"/>
              </a:rPr>
              <a:t>» – улица). Более динамичный и агрессивный вид спорта, чем классический баскетбол. В игре участвуют две команды по три игрока в каждой (иногда с одним запасным) на специальной площадке для </a:t>
            </a:r>
            <a:r>
              <a:rPr lang="ru-RU" dirty="0" err="1">
                <a:solidFill>
                  <a:srgbClr val="000000"/>
                </a:solidFill>
                <a:latin typeface="PT Sans"/>
              </a:rPr>
              <a:t>стритбола</a:t>
            </a:r>
            <a:r>
              <a:rPr lang="ru-RU" dirty="0">
                <a:solidFill>
                  <a:srgbClr val="000000"/>
                </a:solidFill>
                <a:latin typeface="PT Sans"/>
              </a:rPr>
              <a:t> или на обычной баскетбольной, </a:t>
            </a:r>
            <a:r>
              <a:rPr lang="ru-RU" dirty="0" err="1">
                <a:solidFill>
                  <a:srgbClr val="000000"/>
                </a:solidFill>
                <a:latin typeface="PT Sans"/>
              </a:rPr>
              <a:t>задействуя</a:t>
            </a:r>
            <a:r>
              <a:rPr lang="ru-RU" dirty="0">
                <a:solidFill>
                  <a:srgbClr val="000000"/>
                </a:solidFill>
                <a:latin typeface="PT Sans"/>
              </a:rPr>
              <a:t> только одну ее.</a:t>
            </a:r>
            <a:endParaRPr lang="ru-RU" dirty="0"/>
          </a:p>
        </p:txBody>
      </p:sp>
    </p:spTree>
    <p:extLst>
      <p:ext uri="{BB962C8B-B14F-4D97-AF65-F5344CB8AC3E}">
        <p14:creationId xmlns:p14="http://schemas.microsoft.com/office/powerpoint/2010/main" val="4136338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2639" y="812799"/>
            <a:ext cx="11561990" cy="5078313"/>
          </a:xfrm>
          <a:prstGeom prst="rect">
            <a:avLst/>
          </a:prstGeom>
        </p:spPr>
        <p:txBody>
          <a:bodyPr wrap="square">
            <a:spAutoFit/>
          </a:bodyPr>
          <a:lstStyle/>
          <a:p>
            <a:pPr algn="ctr"/>
            <a:r>
              <a:rPr lang="ru-RU" b="1" dirty="0">
                <a:solidFill>
                  <a:srgbClr val="000000"/>
                </a:solidFill>
                <a:latin typeface="PT Sans"/>
              </a:rPr>
              <a:t>Выдающиеся </a:t>
            </a:r>
            <a:r>
              <a:rPr lang="ru-RU" b="1" dirty="0" smtClean="0">
                <a:solidFill>
                  <a:srgbClr val="000000"/>
                </a:solidFill>
                <a:latin typeface="PT Sans"/>
              </a:rPr>
              <a:t>баскетболисты</a:t>
            </a:r>
            <a:endParaRPr lang="ru-RU" dirty="0" smtClean="0">
              <a:solidFill>
                <a:srgbClr val="000000"/>
              </a:solidFill>
              <a:latin typeface="PT Sans"/>
            </a:endParaRPr>
          </a:p>
          <a:p>
            <a:pPr marL="342900" indent="-342900" algn="just">
              <a:buAutoNum type="arabicPeriod"/>
            </a:pPr>
            <a:r>
              <a:rPr lang="ru-RU" b="1" dirty="0" err="1" smtClean="0">
                <a:solidFill>
                  <a:srgbClr val="252525"/>
                </a:solidFill>
                <a:latin typeface="PT Sans"/>
              </a:rPr>
              <a:t>Деннис</a:t>
            </a:r>
            <a:r>
              <a:rPr lang="ru-RU" b="1" dirty="0" smtClean="0">
                <a:solidFill>
                  <a:srgbClr val="252525"/>
                </a:solidFill>
                <a:latin typeface="PT Sans"/>
              </a:rPr>
              <a:t> </a:t>
            </a:r>
            <a:r>
              <a:rPr lang="ru-RU" b="1" dirty="0" err="1" smtClean="0">
                <a:solidFill>
                  <a:srgbClr val="252525"/>
                </a:solidFill>
                <a:latin typeface="PT Sans"/>
              </a:rPr>
              <a:t>Родман</a:t>
            </a:r>
            <a:r>
              <a:rPr lang="ru-RU" b="1" dirty="0" smtClean="0">
                <a:solidFill>
                  <a:srgbClr val="252525"/>
                </a:solidFill>
                <a:latin typeface="PT Sans"/>
              </a:rPr>
              <a:t> </a:t>
            </a:r>
            <a:r>
              <a:rPr lang="ru-RU" dirty="0" smtClean="0">
                <a:solidFill>
                  <a:srgbClr val="000000"/>
                </a:solidFill>
                <a:latin typeface="PT Sans"/>
              </a:rPr>
              <a:t>Профессиональный </a:t>
            </a:r>
            <a:r>
              <a:rPr lang="ru-RU" dirty="0">
                <a:solidFill>
                  <a:srgbClr val="000000"/>
                </a:solidFill>
                <a:latin typeface="PT Sans"/>
              </a:rPr>
              <a:t>баскетболист </a:t>
            </a:r>
            <a:r>
              <a:rPr lang="ru-RU" b="1" dirty="0" err="1">
                <a:solidFill>
                  <a:srgbClr val="000000"/>
                </a:solidFill>
                <a:latin typeface="PT Sans"/>
              </a:rPr>
              <a:t>Деннис</a:t>
            </a:r>
            <a:r>
              <a:rPr lang="ru-RU" b="1" dirty="0">
                <a:solidFill>
                  <a:srgbClr val="000000"/>
                </a:solidFill>
                <a:latin typeface="PT Sans"/>
              </a:rPr>
              <a:t> </a:t>
            </a:r>
            <a:r>
              <a:rPr lang="ru-RU" b="1" dirty="0" err="1">
                <a:solidFill>
                  <a:srgbClr val="000000"/>
                </a:solidFill>
                <a:latin typeface="PT Sans"/>
              </a:rPr>
              <a:t>Родман</a:t>
            </a:r>
            <a:r>
              <a:rPr lang="ru-RU" dirty="0">
                <a:solidFill>
                  <a:srgbClr val="000000"/>
                </a:solidFill>
                <a:latin typeface="PT Sans"/>
              </a:rPr>
              <a:t> выступал за различные клубы НБА. За свою спортивную карьеру ему удалось стать обладателем пяти чемпионских перстней</a:t>
            </a:r>
            <a:r>
              <a:rPr lang="ru-RU" dirty="0" smtClean="0">
                <a:solidFill>
                  <a:srgbClr val="000000"/>
                </a:solidFill>
                <a:latin typeface="PT Sans"/>
              </a:rPr>
              <a:t>.</a:t>
            </a:r>
          </a:p>
          <a:p>
            <a:pPr marL="342900" indent="-342900" algn="just">
              <a:buFontTx/>
              <a:buAutoNum type="arabicPeriod"/>
            </a:pPr>
            <a:r>
              <a:rPr lang="ru-RU" b="1" dirty="0" smtClean="0"/>
              <a:t>Скотти </a:t>
            </a:r>
            <a:r>
              <a:rPr lang="ru-RU" b="1" dirty="0" err="1" smtClean="0"/>
              <a:t>Пиппен</a:t>
            </a:r>
            <a:r>
              <a:rPr lang="ru-RU" b="1" dirty="0" smtClean="0"/>
              <a:t> </a:t>
            </a:r>
            <a:r>
              <a:rPr lang="ru-RU" dirty="0" smtClean="0"/>
              <a:t>Этому </a:t>
            </a:r>
            <a:r>
              <a:rPr lang="ru-RU" dirty="0"/>
              <a:t>спортсмену удалось шесть раз стать чемпионом НБА в составе команды “Чикаго </a:t>
            </a:r>
            <a:r>
              <a:rPr lang="ru-RU" dirty="0" err="1"/>
              <a:t>Буллз</a:t>
            </a:r>
            <a:r>
              <a:rPr lang="ru-RU" dirty="0" smtClean="0"/>
              <a:t>”.</a:t>
            </a:r>
          </a:p>
          <a:p>
            <a:pPr marL="342900" indent="-342900" algn="just">
              <a:buFontTx/>
              <a:buAutoNum type="arabicPeriod"/>
            </a:pPr>
            <a:r>
              <a:rPr lang="ru-RU" b="1" dirty="0" smtClean="0"/>
              <a:t>Тим </a:t>
            </a:r>
            <a:r>
              <a:rPr lang="ru-RU" b="1" dirty="0" err="1" smtClean="0"/>
              <a:t>Данкан</a:t>
            </a:r>
            <a:r>
              <a:rPr lang="ru-RU" b="1" dirty="0" smtClean="0"/>
              <a:t> </a:t>
            </a:r>
            <a:r>
              <a:rPr lang="ru-RU" dirty="0" smtClean="0"/>
              <a:t>Этот </a:t>
            </a:r>
            <a:r>
              <a:rPr lang="ru-RU" dirty="0"/>
              <a:t>американский баскетболист 19 лет выступал за клуб “Сан-Антонио </a:t>
            </a:r>
            <a:r>
              <a:rPr lang="ru-RU" dirty="0" err="1"/>
              <a:t>Спёрс</a:t>
            </a:r>
            <a:r>
              <a:rPr lang="ru-RU" dirty="0"/>
              <a:t>”. За это время ему удалось 5 раз стать чемпионом НБА, одержать победу на Универсиаде и чемпионате Америки</a:t>
            </a:r>
            <a:r>
              <a:rPr lang="ru-RU" dirty="0" smtClean="0"/>
              <a:t>.</a:t>
            </a:r>
          </a:p>
          <a:p>
            <a:pPr marL="342900" indent="-342900" algn="just">
              <a:buFontTx/>
              <a:buAutoNum type="arabicPeriod"/>
            </a:pPr>
            <a:r>
              <a:rPr lang="ru-RU" b="1" dirty="0" smtClean="0"/>
              <a:t>Карл Мэлоун </a:t>
            </a:r>
            <a:r>
              <a:rPr lang="ru-RU" dirty="0" smtClean="0"/>
              <a:t>Стабильность </a:t>
            </a:r>
            <a:r>
              <a:rPr lang="ru-RU" dirty="0"/>
              <a:t>– признак мастерства. Эти слова, должно быть, являются девизом </a:t>
            </a:r>
            <a:r>
              <a:rPr lang="ru-RU" b="1" dirty="0"/>
              <a:t>Карла </a:t>
            </a:r>
            <a:r>
              <a:rPr lang="ru-RU" b="1" dirty="0" err="1"/>
              <a:t>Мэлоуна</a:t>
            </a:r>
            <a:r>
              <a:rPr lang="ru-RU" dirty="0"/>
              <a:t>. На протяжении 19-ти сезонов его броски в корзину и пасы регулярно достигали цели, благодаря чему он сумел занять второе место в рейтинге самых результативных баскетболистов в истории НБА</a:t>
            </a:r>
            <a:r>
              <a:rPr lang="ru-RU" dirty="0" smtClean="0"/>
              <a:t>.</a:t>
            </a:r>
          </a:p>
          <a:p>
            <a:pPr marL="342900" indent="-342900" algn="just">
              <a:buFontTx/>
              <a:buAutoNum type="arabicPeriod"/>
            </a:pPr>
            <a:r>
              <a:rPr lang="ru-RU" b="1" dirty="0" err="1" smtClean="0"/>
              <a:t>Коби</a:t>
            </a:r>
            <a:r>
              <a:rPr lang="ru-RU" b="1" dirty="0" smtClean="0"/>
              <a:t> </a:t>
            </a:r>
            <a:r>
              <a:rPr lang="ru-RU" b="1" dirty="0" err="1" smtClean="0"/>
              <a:t>Брайант</a:t>
            </a:r>
            <a:r>
              <a:rPr lang="ru-RU" b="1" dirty="0" smtClean="0"/>
              <a:t> </a:t>
            </a:r>
            <a:r>
              <a:rPr lang="ru-RU" dirty="0" smtClean="0"/>
              <a:t>В </a:t>
            </a:r>
            <a:r>
              <a:rPr lang="ru-RU" dirty="0"/>
              <a:t>профессиональной спортивной биографии этого игрока НБА множество блистательных побед и ни единого падения, за исключением многочисленных травм.</a:t>
            </a:r>
          </a:p>
          <a:p>
            <a:pPr marL="342900" indent="-342900" algn="just">
              <a:buFontTx/>
              <a:buAutoNum type="arabicPeriod"/>
            </a:pPr>
            <a:endParaRPr lang="ru-RU" dirty="0"/>
          </a:p>
          <a:p>
            <a:pPr marL="342900" indent="-342900" algn="just">
              <a:buFontTx/>
              <a:buAutoNum type="arabicPeriod"/>
            </a:pPr>
            <a:endParaRPr lang="ru-RU" dirty="0"/>
          </a:p>
          <a:p>
            <a:pPr marL="342900" indent="-342900" algn="just">
              <a:buFontTx/>
              <a:buAutoNum type="arabicPeriod"/>
            </a:pPr>
            <a:endParaRPr lang="ru-RU" dirty="0"/>
          </a:p>
          <a:p>
            <a:pPr marL="342900" indent="-342900" algn="just">
              <a:buAutoNum type="arabicPeriod"/>
            </a:pPr>
            <a:endParaRPr lang="ru-RU" b="0" i="0" dirty="0">
              <a:solidFill>
                <a:srgbClr val="000000"/>
              </a:solidFill>
              <a:effectLst/>
              <a:latin typeface="PT Sans"/>
            </a:endParaRPr>
          </a:p>
        </p:txBody>
      </p:sp>
    </p:spTree>
    <p:extLst>
      <p:ext uri="{BB962C8B-B14F-4D97-AF65-F5344CB8AC3E}">
        <p14:creationId xmlns:p14="http://schemas.microsoft.com/office/powerpoint/2010/main" val="3369893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8344" y="-2735982"/>
            <a:ext cx="11248570" cy="7571303"/>
          </a:xfrm>
          <a:prstGeom prst="rect">
            <a:avLst/>
          </a:prstGeom>
        </p:spPr>
        <p:txBody>
          <a:bodyPr wrap="square">
            <a:spAutoFit/>
          </a:bodyPr>
          <a:lstStyle/>
          <a:p>
            <a:pPr algn="ctr"/>
            <a:endParaRPr lang="ru-RU" b="1" dirty="0" smtClean="0">
              <a:solidFill>
                <a:srgbClr val="000000"/>
              </a:solidFill>
              <a:latin typeface="PT Sans"/>
            </a:endParaRPr>
          </a:p>
          <a:p>
            <a:pPr algn="ctr"/>
            <a:endParaRPr lang="ru-RU" b="1" dirty="0">
              <a:solidFill>
                <a:srgbClr val="000000"/>
              </a:solidFill>
              <a:latin typeface="PT Sans"/>
            </a:endParaRPr>
          </a:p>
          <a:p>
            <a:pPr algn="ctr"/>
            <a:endParaRPr lang="ru-RU" b="1" dirty="0" smtClean="0">
              <a:solidFill>
                <a:srgbClr val="000000"/>
              </a:solidFill>
              <a:latin typeface="PT Sans"/>
            </a:endParaRPr>
          </a:p>
          <a:p>
            <a:pPr algn="ctr"/>
            <a:endParaRPr lang="ru-RU" b="1" dirty="0">
              <a:solidFill>
                <a:srgbClr val="000000"/>
              </a:solidFill>
              <a:latin typeface="PT Sans"/>
            </a:endParaRPr>
          </a:p>
          <a:p>
            <a:pPr algn="ctr"/>
            <a:endParaRPr lang="ru-RU" b="1" dirty="0" smtClean="0">
              <a:solidFill>
                <a:srgbClr val="000000"/>
              </a:solidFill>
              <a:latin typeface="PT Sans"/>
            </a:endParaRPr>
          </a:p>
          <a:p>
            <a:pPr algn="ctr"/>
            <a:endParaRPr lang="ru-RU" b="1" dirty="0">
              <a:solidFill>
                <a:srgbClr val="000000"/>
              </a:solidFill>
              <a:latin typeface="PT Sans"/>
            </a:endParaRPr>
          </a:p>
          <a:p>
            <a:pPr algn="ctr"/>
            <a:endParaRPr lang="ru-RU" b="1" dirty="0" smtClean="0">
              <a:solidFill>
                <a:srgbClr val="000000"/>
              </a:solidFill>
              <a:latin typeface="PT Sans"/>
            </a:endParaRPr>
          </a:p>
          <a:p>
            <a:pPr algn="ctr"/>
            <a:endParaRPr lang="ru-RU" b="1" dirty="0">
              <a:solidFill>
                <a:srgbClr val="000000"/>
              </a:solidFill>
              <a:latin typeface="PT Sans"/>
            </a:endParaRPr>
          </a:p>
          <a:p>
            <a:pPr algn="ctr"/>
            <a:endParaRPr lang="ru-RU" b="1" dirty="0" smtClean="0">
              <a:solidFill>
                <a:srgbClr val="000000"/>
              </a:solidFill>
              <a:latin typeface="PT Sans"/>
            </a:endParaRPr>
          </a:p>
          <a:p>
            <a:pPr algn="ctr"/>
            <a:endParaRPr lang="ru-RU" b="1" dirty="0">
              <a:solidFill>
                <a:srgbClr val="000000"/>
              </a:solidFill>
              <a:latin typeface="PT Sans"/>
            </a:endParaRPr>
          </a:p>
          <a:p>
            <a:pPr algn="ctr"/>
            <a:endParaRPr lang="ru-RU" b="1" dirty="0" smtClean="0">
              <a:solidFill>
                <a:srgbClr val="000000"/>
              </a:solidFill>
              <a:latin typeface="PT Sans"/>
            </a:endParaRPr>
          </a:p>
          <a:p>
            <a:pPr algn="ctr"/>
            <a:r>
              <a:rPr lang="ru-RU" b="1" dirty="0" smtClean="0">
                <a:solidFill>
                  <a:srgbClr val="000000"/>
                </a:solidFill>
                <a:latin typeface="PT Sans"/>
              </a:rPr>
              <a:t>Заключение</a:t>
            </a:r>
            <a:endParaRPr lang="ru-RU" dirty="0">
              <a:solidFill>
                <a:srgbClr val="000000"/>
              </a:solidFill>
              <a:latin typeface="PT Sans"/>
            </a:endParaRPr>
          </a:p>
          <a:p>
            <a:pPr algn="just"/>
            <a:r>
              <a:rPr lang="ru-RU" dirty="0">
                <a:solidFill>
                  <a:srgbClr val="000000"/>
                </a:solidFill>
                <a:latin typeface="PT Sans"/>
              </a:rPr>
              <a:t>Баскетбол имеет не только оздоровительно-гигиеническое значение, но и агитационно-воспитательное. Занятия баскетболом помогают формировать настойчивость, смелость, решительность, честность, уверенность в себе, чувство коллективизма. Но эффективность воспитания зависит, прежде всего, от того, насколько целеустремленно в педагогическом процессе осуществляется взаимосвязь физического и нравственного воспитания.</a:t>
            </a:r>
          </a:p>
          <a:p>
            <a:pPr algn="just"/>
            <a:r>
              <a:rPr lang="ru-RU" dirty="0">
                <a:solidFill>
                  <a:srgbClr val="000000"/>
                </a:solidFill>
                <a:latin typeface="PT Sans"/>
              </a:rPr>
              <a:t>Баскетбол, как средство физического воспитания, нашел широкое применение в различных звеньях физкультурного движения.</a:t>
            </a:r>
          </a:p>
          <a:p>
            <a:pPr algn="just"/>
            <a:r>
              <a:rPr lang="ru-RU" dirty="0" smtClean="0">
                <a:solidFill>
                  <a:srgbClr val="000000"/>
                </a:solidFill>
                <a:latin typeface="PT Sans"/>
              </a:rPr>
              <a:t>Баскетбол </a:t>
            </a:r>
            <a:r>
              <a:rPr lang="ru-RU" dirty="0">
                <a:solidFill>
                  <a:srgbClr val="000000"/>
                </a:solidFill>
                <a:latin typeface="PT Sans"/>
              </a:rPr>
              <a:t>является увлекательной атлетической игрой, представляющей собой эффективное средство физического воспитания. Не случайно он очень популярен среди школьников. Баскетбол, как важное средство физического воспитания и оздоровления детей, включен в общеобразовательные программы средних школ, школ с политехническим и производственным обучением, детских спортивных школ, городских отделов народного образования и отделения при спортивных добровольных обществах.</a:t>
            </a:r>
          </a:p>
          <a:p>
            <a:r>
              <a:rPr lang="ru-RU" dirty="0"/>
              <a:t/>
            </a:r>
            <a:br>
              <a:rPr lang="ru-RU" dirty="0"/>
            </a:br>
            <a:endParaRPr lang="ru-RU" dirty="0"/>
          </a:p>
        </p:txBody>
      </p:sp>
    </p:spTree>
    <p:extLst>
      <p:ext uri="{BB962C8B-B14F-4D97-AF65-F5344CB8AC3E}">
        <p14:creationId xmlns:p14="http://schemas.microsoft.com/office/powerpoint/2010/main" val="1835926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5850" y="1028342"/>
            <a:ext cx="8667750" cy="3416320"/>
          </a:xfrm>
          <a:prstGeom prst="rect">
            <a:avLst/>
          </a:prstGeom>
        </p:spPr>
        <p:txBody>
          <a:bodyPr wrap="square">
            <a:spAutoFit/>
          </a:bodyPr>
          <a:lstStyle/>
          <a:p>
            <a:pPr algn="just"/>
            <a:r>
              <a:rPr lang="ru-RU" dirty="0" smtClean="0">
                <a:solidFill>
                  <a:srgbClr val="000000"/>
                </a:solidFill>
                <a:latin typeface="PT Sans"/>
              </a:rPr>
              <a:t>Закрепление </a:t>
            </a:r>
            <a:r>
              <a:rPr lang="ru-RU" dirty="0">
                <a:solidFill>
                  <a:srgbClr val="000000"/>
                </a:solidFill>
                <a:latin typeface="PT Sans"/>
              </a:rPr>
              <a:t>достигнутых результатов и дальнейшее повышение уровня спортивного мастерства тесно переплетаются с массовой оздоровительной работой и квалифицированной подготовкой резервов из наиболее талантливых юношей и девушек.</a:t>
            </a:r>
          </a:p>
          <a:p>
            <a:pPr algn="just"/>
            <a:r>
              <a:rPr lang="ru-RU" dirty="0">
                <a:solidFill>
                  <a:srgbClr val="000000"/>
                </a:solidFill>
                <a:latin typeface="PT Sans"/>
              </a:rPr>
              <a:t>Разнообразие технических и тактических действий игры в баскетбол и собственно игровая деятельность обладают уникальными свойствами для формирования жизненно важных навыков и умений школьников, всестороннего развития их физических и психических качеств. Освоенные двигательные действия игры в баскетбол и сопряженные с ним физические упражнения являются эффективными средствами укрепления здоровья и рекреации и могут использоваться человеком на протяжении всей его жизни в самостоятельных формах занятий физической культуры.</a:t>
            </a:r>
            <a:endParaRPr lang="ru-RU" b="0" i="0" dirty="0">
              <a:solidFill>
                <a:srgbClr val="000000"/>
              </a:solidFill>
              <a:effectLst/>
              <a:latin typeface="PT Sans"/>
            </a:endParaRPr>
          </a:p>
        </p:txBody>
      </p:sp>
    </p:spTree>
    <p:extLst>
      <p:ext uri="{BB962C8B-B14F-4D97-AF65-F5344CB8AC3E}">
        <p14:creationId xmlns:p14="http://schemas.microsoft.com/office/powerpoint/2010/main" val="198380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50" y="612845"/>
            <a:ext cx="8286750" cy="3970318"/>
          </a:xfrm>
          <a:prstGeom prst="rect">
            <a:avLst/>
          </a:prstGeom>
        </p:spPr>
        <p:txBody>
          <a:bodyPr wrap="square">
            <a:spAutoFit/>
          </a:bodyPr>
          <a:lstStyle/>
          <a:p>
            <a:pPr algn="ctr"/>
            <a:r>
              <a:rPr lang="ru-RU" b="1" dirty="0" smtClean="0">
                <a:solidFill>
                  <a:srgbClr val="000000"/>
                </a:solidFill>
                <a:latin typeface="PT Sans"/>
              </a:rPr>
              <a:t>Список </a:t>
            </a:r>
            <a:r>
              <a:rPr lang="ru-RU" b="1" dirty="0">
                <a:solidFill>
                  <a:srgbClr val="000000"/>
                </a:solidFill>
                <a:latin typeface="PT Sans"/>
              </a:rPr>
              <a:t>использованных источников и литературы</a:t>
            </a:r>
            <a:endParaRPr lang="ru-RU" dirty="0">
              <a:solidFill>
                <a:srgbClr val="000000"/>
              </a:solidFill>
              <a:latin typeface="PT Sans"/>
            </a:endParaRPr>
          </a:p>
          <a:p>
            <a:pPr algn="just"/>
            <a:r>
              <a:rPr lang="ru-RU" dirty="0">
                <a:solidFill>
                  <a:srgbClr val="000000"/>
                </a:solidFill>
                <a:latin typeface="PT Sans"/>
              </a:rPr>
              <a:t/>
            </a:r>
            <a:br>
              <a:rPr lang="ru-RU" dirty="0">
                <a:solidFill>
                  <a:srgbClr val="000000"/>
                </a:solidFill>
                <a:latin typeface="PT Sans"/>
              </a:rPr>
            </a:br>
            <a:endParaRPr lang="ru-RU" dirty="0">
              <a:solidFill>
                <a:srgbClr val="000000"/>
              </a:solidFill>
              <a:latin typeface="PT Sans"/>
            </a:endParaRPr>
          </a:p>
          <a:p>
            <a:pPr algn="just"/>
            <a:r>
              <a:rPr lang="ru-RU" dirty="0">
                <a:solidFill>
                  <a:srgbClr val="000000"/>
                </a:solidFill>
                <a:latin typeface="PT Sans"/>
              </a:rPr>
              <a:t>1.Баскетбол: Учебник для институтов физической культуры// Под. Ред.</a:t>
            </a:r>
          </a:p>
          <a:p>
            <a:pPr algn="just"/>
            <a:r>
              <a:rPr lang="ru-RU" dirty="0" err="1">
                <a:solidFill>
                  <a:srgbClr val="000000"/>
                </a:solidFill>
                <a:latin typeface="PT Sans"/>
              </a:rPr>
              <a:t>Ю.М.Портнова</a:t>
            </a:r>
            <a:r>
              <a:rPr lang="ru-RU" dirty="0">
                <a:solidFill>
                  <a:srgbClr val="000000"/>
                </a:solidFill>
                <a:latin typeface="PT Sans"/>
              </a:rPr>
              <a:t>. – М: Физкультура и спорт, 1998.</a:t>
            </a:r>
          </a:p>
          <a:p>
            <a:pPr algn="just"/>
            <a:r>
              <a:rPr lang="ru-RU" dirty="0">
                <a:solidFill>
                  <a:srgbClr val="000000"/>
                </a:solidFill>
                <a:latin typeface="PT Sans"/>
              </a:rPr>
              <a:t>2. Баскетбол: Учебник для вузов физической культуры// Под. Ред. </a:t>
            </a:r>
            <a:r>
              <a:rPr lang="ru-RU" dirty="0" err="1">
                <a:solidFill>
                  <a:srgbClr val="000000"/>
                </a:solidFill>
                <a:latin typeface="PT Sans"/>
              </a:rPr>
              <a:t>М.Портнова</a:t>
            </a:r>
            <a:r>
              <a:rPr lang="ru-RU" dirty="0">
                <a:solidFill>
                  <a:srgbClr val="000000"/>
                </a:solidFill>
                <a:latin typeface="PT Sans"/>
              </a:rPr>
              <a:t>. – М: Физкультура и спорт, 1997.</a:t>
            </a:r>
          </a:p>
          <a:p>
            <a:pPr algn="just"/>
            <a:r>
              <a:rPr lang="ru-RU" dirty="0">
                <a:solidFill>
                  <a:srgbClr val="000000"/>
                </a:solidFill>
                <a:latin typeface="PT Sans"/>
              </a:rPr>
              <a:t>3. </a:t>
            </a:r>
            <a:r>
              <a:rPr lang="ru-RU" dirty="0" err="1">
                <a:solidFill>
                  <a:srgbClr val="000000"/>
                </a:solidFill>
                <a:latin typeface="PT Sans"/>
              </a:rPr>
              <a:t>Вальтин</a:t>
            </a:r>
            <a:r>
              <a:rPr lang="ru-RU" dirty="0">
                <a:solidFill>
                  <a:srgbClr val="000000"/>
                </a:solidFill>
                <a:latin typeface="PT Sans"/>
              </a:rPr>
              <a:t> А.И. «Мини-баскетбол в школе».- М.: Просвещение,1996.</a:t>
            </a:r>
          </a:p>
          <a:p>
            <a:pPr algn="just"/>
            <a:r>
              <a:rPr lang="ru-RU" dirty="0">
                <a:solidFill>
                  <a:srgbClr val="000000"/>
                </a:solidFill>
                <a:latin typeface="PT Sans"/>
              </a:rPr>
              <a:t>4. Бондарь А.И. Учись играть в баскетбол.- Минск: Полынья,1986.</a:t>
            </a:r>
          </a:p>
          <a:p>
            <a:pPr algn="just"/>
            <a:r>
              <a:rPr lang="ru-RU" dirty="0">
                <a:solidFill>
                  <a:srgbClr val="000000"/>
                </a:solidFill>
                <a:latin typeface="PT Sans"/>
              </a:rPr>
              <a:t>5. Джон Р., </a:t>
            </a:r>
            <a:r>
              <a:rPr lang="ru-RU" dirty="0" err="1">
                <a:solidFill>
                  <a:srgbClr val="000000"/>
                </a:solidFill>
                <a:latin typeface="PT Sans"/>
              </a:rPr>
              <a:t>Вуден</a:t>
            </a:r>
            <a:r>
              <a:rPr lang="ru-RU" dirty="0">
                <a:solidFill>
                  <a:srgbClr val="000000"/>
                </a:solidFill>
                <a:latin typeface="PT Sans"/>
              </a:rPr>
              <a:t> Современный баскетбол.- М: Физкультура и спорт, 1997.</a:t>
            </a:r>
          </a:p>
          <a:p>
            <a:pPr algn="just"/>
            <a:r>
              <a:rPr lang="ru-RU" dirty="0">
                <a:solidFill>
                  <a:srgbClr val="000000"/>
                </a:solidFill>
                <a:latin typeface="PT Sans"/>
              </a:rPr>
              <a:t>6.Программа физического воспитания на основе одного из видов спорта // Физическая культура в школе.-1990.</a:t>
            </a:r>
          </a:p>
          <a:p>
            <a:pPr algn="just"/>
            <a:r>
              <a:rPr lang="ru-RU" dirty="0">
                <a:solidFill>
                  <a:srgbClr val="000000"/>
                </a:solidFill>
                <a:latin typeface="PT Sans"/>
              </a:rPr>
              <a:t>7.Кузин В.В., Палиевский С.А., Баскетбол. Начальный этап обучение, М.: Физкультура и спорт, 1999.</a:t>
            </a:r>
            <a:endParaRPr lang="ru-RU" b="0" i="0" dirty="0">
              <a:solidFill>
                <a:srgbClr val="000000"/>
              </a:solidFill>
              <a:effectLst/>
              <a:latin typeface="PT Sans"/>
            </a:endParaRPr>
          </a:p>
        </p:txBody>
      </p:sp>
    </p:spTree>
    <p:extLst>
      <p:ext uri="{BB962C8B-B14F-4D97-AF65-F5344CB8AC3E}">
        <p14:creationId xmlns:p14="http://schemas.microsoft.com/office/powerpoint/2010/main" val="3973367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54015" y="474344"/>
            <a:ext cx="8062547" cy="4801314"/>
          </a:xfrm>
          <a:prstGeom prst="rect">
            <a:avLst/>
          </a:prstGeom>
        </p:spPr>
        <p:txBody>
          <a:bodyPr wrap="square">
            <a:spAutoFit/>
          </a:bodyPr>
          <a:lstStyle/>
          <a:p>
            <a:pPr algn="ctr"/>
            <a:r>
              <a:rPr lang="ru-RU" b="1" dirty="0">
                <a:solidFill>
                  <a:srgbClr val="000000"/>
                </a:solidFill>
                <a:latin typeface="PT Sans"/>
              </a:rPr>
              <a:t>Введение</a:t>
            </a:r>
            <a:endParaRPr lang="ru-RU" dirty="0">
              <a:solidFill>
                <a:srgbClr val="000000"/>
              </a:solidFill>
              <a:latin typeface="PT Sans"/>
            </a:endParaRPr>
          </a:p>
          <a:p>
            <a:pPr algn="just"/>
            <a:r>
              <a:rPr lang="ru-RU" dirty="0">
                <a:solidFill>
                  <a:srgbClr val="000000"/>
                </a:solidFill>
                <a:latin typeface="PT Sans"/>
              </a:rPr>
              <a:t/>
            </a:r>
            <a:br>
              <a:rPr lang="ru-RU" dirty="0">
                <a:solidFill>
                  <a:srgbClr val="000000"/>
                </a:solidFill>
                <a:latin typeface="PT Sans"/>
              </a:rPr>
            </a:br>
            <a:endParaRPr lang="ru-RU" dirty="0">
              <a:solidFill>
                <a:srgbClr val="000000"/>
              </a:solidFill>
              <a:latin typeface="PT Sans"/>
            </a:endParaRPr>
          </a:p>
          <a:p>
            <a:pPr algn="just"/>
            <a:r>
              <a:rPr lang="ru-RU" b="1" dirty="0">
                <a:solidFill>
                  <a:srgbClr val="000000"/>
                </a:solidFill>
                <a:latin typeface="PT Sans"/>
              </a:rPr>
              <a:t>БАСКЕТБОЛ </a:t>
            </a:r>
            <a:r>
              <a:rPr lang="ru-RU" dirty="0">
                <a:solidFill>
                  <a:srgbClr val="000000"/>
                </a:solidFill>
                <a:latin typeface="PT Sans"/>
              </a:rPr>
              <a:t>(от англ. «</a:t>
            </a:r>
            <a:r>
              <a:rPr lang="ru-RU" dirty="0" err="1">
                <a:solidFill>
                  <a:srgbClr val="000000"/>
                </a:solidFill>
                <a:latin typeface="PT Sans"/>
              </a:rPr>
              <a:t>basket</a:t>
            </a:r>
            <a:r>
              <a:rPr lang="ru-RU" dirty="0">
                <a:solidFill>
                  <a:srgbClr val="000000"/>
                </a:solidFill>
                <a:latin typeface="PT Sans"/>
              </a:rPr>
              <a:t>» – корзина и «</a:t>
            </a:r>
            <a:r>
              <a:rPr lang="ru-RU" dirty="0" err="1">
                <a:solidFill>
                  <a:srgbClr val="000000"/>
                </a:solidFill>
                <a:latin typeface="PT Sans"/>
              </a:rPr>
              <a:t>ball</a:t>
            </a:r>
            <a:r>
              <a:rPr lang="ru-RU" dirty="0">
                <a:solidFill>
                  <a:srgbClr val="000000"/>
                </a:solidFill>
                <a:latin typeface="PT Sans"/>
              </a:rPr>
              <a:t>» – мяч), командная спортивная игра, цель которой – забросить руками мяч в кольцо (корзину) соперника, прикрепленное к щиту. Попадание может принести команде от одного до трех очков. В матче побеждает команда, набравшая большее число очков.</a:t>
            </a:r>
          </a:p>
          <a:p>
            <a:pPr algn="just"/>
            <a:r>
              <a:rPr lang="ru-RU" dirty="0">
                <a:solidFill>
                  <a:srgbClr val="000000"/>
                </a:solidFill>
                <a:latin typeface="PT Sans"/>
              </a:rPr>
              <a:t>В настоящее время баскетбол – один из самых популярных видов спорта. Число официально зарегистрированных игроков во всем мире превышает 200 миллионов человек. В Международную федерацию баскетбола (ФИБА) в 2002 входили 173 страны.</a:t>
            </a:r>
          </a:p>
          <a:p>
            <a:pPr algn="just"/>
            <a:r>
              <a:rPr lang="ru-RU" dirty="0">
                <a:solidFill>
                  <a:srgbClr val="000000"/>
                </a:solidFill>
                <a:latin typeface="PT Sans"/>
              </a:rPr>
              <a:t>Регулярные занятия баскетболом совершенствуют координацию движений, тренируют органы дыхания и кровообращения, развивают мускулатуру, укрепляют нервную систему. Во многих странах мира занятия по баскетболу включены в программу </a:t>
            </a:r>
            <a:r>
              <a:rPr lang="ru-RU" dirty="0" err="1">
                <a:solidFill>
                  <a:srgbClr val="000000"/>
                </a:solidFill>
                <a:latin typeface="PT Sans"/>
              </a:rPr>
              <a:t>физподготовки</a:t>
            </a:r>
            <a:r>
              <a:rPr lang="ru-RU" dirty="0">
                <a:solidFill>
                  <a:srgbClr val="000000"/>
                </a:solidFill>
                <a:latin typeface="PT Sans"/>
              </a:rPr>
              <a:t> учащихся средних школ и высших учебных заведений.</a:t>
            </a:r>
            <a:endParaRPr lang="ru-RU" b="0" i="0" dirty="0">
              <a:solidFill>
                <a:srgbClr val="000000"/>
              </a:solidFill>
              <a:effectLst/>
              <a:latin typeface="PT Sans"/>
            </a:endParaRPr>
          </a:p>
        </p:txBody>
      </p:sp>
    </p:spTree>
    <p:extLst>
      <p:ext uri="{BB962C8B-B14F-4D97-AF65-F5344CB8AC3E}">
        <p14:creationId xmlns:p14="http://schemas.microsoft.com/office/powerpoint/2010/main" val="1036669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9954" y="-218153"/>
            <a:ext cx="9179169" cy="5909310"/>
          </a:xfrm>
          <a:prstGeom prst="rect">
            <a:avLst/>
          </a:prstGeom>
        </p:spPr>
        <p:txBody>
          <a:bodyPr wrap="square">
            <a:spAutoFit/>
          </a:bodyPr>
          <a:lstStyle/>
          <a:p>
            <a:pPr algn="ctr"/>
            <a:endParaRPr lang="ru-RU" b="1" dirty="0" smtClean="0">
              <a:solidFill>
                <a:srgbClr val="000000"/>
              </a:solidFill>
              <a:latin typeface="PT Sans"/>
            </a:endParaRPr>
          </a:p>
          <a:p>
            <a:pPr algn="ctr"/>
            <a:endParaRPr lang="ru-RU" b="1" dirty="0">
              <a:solidFill>
                <a:srgbClr val="000000"/>
              </a:solidFill>
              <a:latin typeface="PT Sans"/>
            </a:endParaRPr>
          </a:p>
          <a:p>
            <a:pPr algn="ctr"/>
            <a:r>
              <a:rPr lang="ru-RU" b="1" dirty="0" smtClean="0">
                <a:solidFill>
                  <a:srgbClr val="000000"/>
                </a:solidFill>
                <a:latin typeface="PT Sans"/>
              </a:rPr>
              <a:t>История </a:t>
            </a:r>
            <a:r>
              <a:rPr lang="ru-RU" b="1" dirty="0">
                <a:solidFill>
                  <a:srgbClr val="000000"/>
                </a:solidFill>
                <a:latin typeface="PT Sans"/>
              </a:rPr>
              <a:t>баскетбола</a:t>
            </a:r>
            <a:endParaRPr lang="ru-RU" dirty="0">
              <a:solidFill>
                <a:srgbClr val="000000"/>
              </a:solidFill>
              <a:latin typeface="PT Sans"/>
            </a:endParaRPr>
          </a:p>
          <a:p>
            <a:pPr algn="ctr"/>
            <a:r>
              <a:rPr lang="ru-RU" dirty="0">
                <a:solidFill>
                  <a:srgbClr val="000000"/>
                </a:solidFill>
                <a:latin typeface="PT Sans"/>
              </a:rPr>
              <a:t/>
            </a:r>
            <a:br>
              <a:rPr lang="ru-RU" dirty="0">
                <a:solidFill>
                  <a:srgbClr val="000000"/>
                </a:solidFill>
                <a:latin typeface="PT Sans"/>
              </a:rPr>
            </a:br>
            <a:endParaRPr lang="ru-RU" dirty="0">
              <a:solidFill>
                <a:srgbClr val="000000"/>
              </a:solidFill>
              <a:latin typeface="PT Sans"/>
            </a:endParaRPr>
          </a:p>
          <a:p>
            <a:pPr algn="just"/>
            <a:r>
              <a:rPr lang="ru-RU" dirty="0">
                <a:solidFill>
                  <a:srgbClr val="000000"/>
                </a:solidFill>
                <a:latin typeface="PT Sans"/>
              </a:rPr>
              <a:t>Родиной баскетбола принято считать Соединённые штаты Америки. Игра была придумана в декабре в 1891 году в учебном центре Христианской молодёжной ассоциации в Спрингфилде, штат Массачусетс. Чтобы оживить уроки по гимнастике, молодой преподаватель, доктор Джеймс </a:t>
            </a:r>
            <a:r>
              <a:rPr lang="ru-RU" dirty="0" err="1">
                <a:solidFill>
                  <a:srgbClr val="000000"/>
                </a:solidFill>
                <a:latin typeface="PT Sans"/>
              </a:rPr>
              <a:t>Нейсмит</a:t>
            </a:r>
            <a:r>
              <a:rPr lang="ru-RU" dirty="0">
                <a:solidFill>
                  <a:srgbClr val="000000"/>
                </a:solidFill>
                <a:latin typeface="PT Sans"/>
              </a:rPr>
              <a:t>, родившийся в 1861 году в городке Рамсей, штат Онтарио, Канада, придумал новую игру. Он прикрепил к перилам балкона две фруктовые корзины без дна, в которые нужно было забрасывать футбольный мяч (отсюда название </a:t>
            </a:r>
            <a:r>
              <a:rPr lang="ru-RU" dirty="0" err="1">
                <a:solidFill>
                  <a:srgbClr val="000000"/>
                </a:solidFill>
                <a:latin typeface="PT Sans"/>
              </a:rPr>
              <a:t>basket</a:t>
            </a:r>
            <a:r>
              <a:rPr lang="ru-RU" dirty="0">
                <a:solidFill>
                  <a:srgbClr val="000000"/>
                </a:solidFill>
                <a:latin typeface="PT Sans"/>
              </a:rPr>
              <a:t> –корзина, </a:t>
            </a:r>
            <a:r>
              <a:rPr lang="ru-RU" dirty="0" err="1">
                <a:solidFill>
                  <a:srgbClr val="000000"/>
                </a:solidFill>
                <a:latin typeface="PT Sans"/>
              </a:rPr>
              <a:t>ball</a:t>
            </a:r>
            <a:r>
              <a:rPr lang="ru-RU" dirty="0">
                <a:solidFill>
                  <a:srgbClr val="000000"/>
                </a:solidFill>
                <a:latin typeface="PT Sans"/>
              </a:rPr>
              <a:t> – мяч). Концепция баскетбола у него зародилась, ещё в школьные годы, во время игры в «</a:t>
            </a:r>
            <a:r>
              <a:rPr lang="ru-RU" dirty="0" err="1">
                <a:solidFill>
                  <a:srgbClr val="000000"/>
                </a:solidFill>
                <a:latin typeface="PT Sans"/>
              </a:rPr>
              <a:t>duck</a:t>
            </a:r>
            <a:r>
              <a:rPr lang="ru-RU" dirty="0">
                <a:solidFill>
                  <a:srgbClr val="000000"/>
                </a:solidFill>
                <a:latin typeface="PT Sans"/>
              </a:rPr>
              <a:t>-</a:t>
            </a:r>
            <a:r>
              <a:rPr lang="ru-RU" dirty="0" err="1">
                <a:solidFill>
                  <a:srgbClr val="000000"/>
                </a:solidFill>
                <a:latin typeface="PT Sans"/>
              </a:rPr>
              <a:t>on</a:t>
            </a:r>
            <a:r>
              <a:rPr lang="ru-RU" dirty="0">
                <a:solidFill>
                  <a:srgbClr val="000000"/>
                </a:solidFill>
                <a:latin typeface="PT Sans"/>
              </a:rPr>
              <a:t>-a-</a:t>
            </a:r>
            <a:r>
              <a:rPr lang="ru-RU" dirty="0" err="1">
                <a:solidFill>
                  <a:srgbClr val="000000"/>
                </a:solidFill>
                <a:latin typeface="PT Sans"/>
              </a:rPr>
              <a:t>rock</a:t>
            </a:r>
            <a:r>
              <a:rPr lang="ru-RU" dirty="0">
                <a:solidFill>
                  <a:srgbClr val="000000"/>
                </a:solidFill>
                <a:latin typeface="PT Sans"/>
              </a:rPr>
              <a:t>». Смысл этой популярной, в то время игры заключался в следующем: подбрасывая один, небольшой камень, необходимо было поразить им вершину другого камня, большего по размеру. Уже, будучи преподавателем физкультуры, профессором колледжа в Спрингфилде, Д. </a:t>
            </a:r>
            <a:r>
              <a:rPr lang="ru-RU" dirty="0" err="1">
                <a:solidFill>
                  <a:srgbClr val="000000"/>
                </a:solidFill>
                <a:latin typeface="PT Sans"/>
              </a:rPr>
              <a:t>Нейсмит</a:t>
            </a:r>
            <a:r>
              <a:rPr lang="ru-RU" dirty="0">
                <a:solidFill>
                  <a:srgbClr val="000000"/>
                </a:solidFill>
                <a:latin typeface="PT Sans"/>
              </a:rPr>
              <a:t> столкнулся с проблемой создания игры для зимы штата Массачусетс, периода между соревнованиями по бейсболу и футболу. </a:t>
            </a:r>
            <a:r>
              <a:rPr lang="ru-RU" dirty="0" err="1">
                <a:solidFill>
                  <a:srgbClr val="000000"/>
                </a:solidFill>
                <a:latin typeface="PT Sans"/>
              </a:rPr>
              <a:t>Нейсмит</a:t>
            </a:r>
            <a:r>
              <a:rPr lang="ru-RU" dirty="0">
                <a:solidFill>
                  <a:srgbClr val="000000"/>
                </a:solidFill>
                <a:latin typeface="PT Sans"/>
              </a:rPr>
              <a:t> полагал, что в связи с погодой этого времени года, лучшим решением будет изобрести игру для закрытых помещений. </a:t>
            </a:r>
            <a:endParaRPr lang="ru-RU" b="0" i="0" dirty="0">
              <a:solidFill>
                <a:srgbClr val="000000"/>
              </a:solidFill>
              <a:effectLst/>
              <a:latin typeface="PT Sans"/>
            </a:endParaRPr>
          </a:p>
        </p:txBody>
      </p:sp>
    </p:spTree>
    <p:extLst>
      <p:ext uri="{BB962C8B-B14F-4D97-AF65-F5344CB8AC3E}">
        <p14:creationId xmlns:p14="http://schemas.microsoft.com/office/powerpoint/2010/main" val="1902276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500" y="-218152"/>
            <a:ext cx="9267092" cy="5632311"/>
          </a:xfrm>
          <a:prstGeom prst="rect">
            <a:avLst/>
          </a:prstGeom>
        </p:spPr>
        <p:txBody>
          <a:bodyPr wrap="square">
            <a:spAutoFit/>
          </a:bodyPr>
          <a:lstStyle/>
          <a:p>
            <a:pPr algn="ctr"/>
            <a:endParaRPr lang="ru-RU" b="1" dirty="0" smtClean="0">
              <a:solidFill>
                <a:srgbClr val="000000"/>
              </a:solidFill>
              <a:latin typeface="PT Sans"/>
            </a:endParaRPr>
          </a:p>
          <a:p>
            <a:pPr algn="ctr"/>
            <a:endParaRPr lang="ru-RU" b="1" dirty="0" smtClean="0">
              <a:solidFill>
                <a:srgbClr val="000000"/>
              </a:solidFill>
              <a:latin typeface="PT Sans"/>
            </a:endParaRPr>
          </a:p>
          <a:p>
            <a:pPr algn="ctr"/>
            <a:r>
              <a:rPr lang="ru-RU" b="1" dirty="0" smtClean="0">
                <a:solidFill>
                  <a:srgbClr val="000000"/>
                </a:solidFill>
                <a:latin typeface="PT Sans"/>
              </a:rPr>
              <a:t>Сооружения </a:t>
            </a:r>
            <a:r>
              <a:rPr lang="ru-RU" b="1" dirty="0">
                <a:solidFill>
                  <a:srgbClr val="000000"/>
                </a:solidFill>
                <a:latin typeface="PT Sans"/>
              </a:rPr>
              <a:t>и оборудование</a:t>
            </a:r>
            <a:endParaRPr lang="ru-RU" dirty="0">
              <a:solidFill>
                <a:srgbClr val="000000"/>
              </a:solidFill>
              <a:latin typeface="PT Sans"/>
            </a:endParaRPr>
          </a:p>
          <a:p>
            <a:pPr algn="ctr"/>
            <a:r>
              <a:rPr lang="ru-RU" dirty="0">
                <a:solidFill>
                  <a:srgbClr val="000000"/>
                </a:solidFill>
                <a:latin typeface="PT Sans"/>
              </a:rPr>
              <a:t/>
            </a:r>
            <a:br>
              <a:rPr lang="ru-RU" dirty="0">
                <a:solidFill>
                  <a:srgbClr val="000000"/>
                </a:solidFill>
                <a:latin typeface="PT Sans"/>
              </a:rPr>
            </a:br>
            <a:r>
              <a:rPr lang="ru-RU" dirty="0">
                <a:solidFill>
                  <a:srgbClr val="000000"/>
                </a:solidFill>
                <a:latin typeface="PT Sans"/>
              </a:rPr>
              <a:t/>
            </a:r>
            <a:br>
              <a:rPr lang="ru-RU" dirty="0">
                <a:solidFill>
                  <a:srgbClr val="000000"/>
                </a:solidFill>
                <a:latin typeface="PT Sans"/>
              </a:rPr>
            </a:br>
            <a:endParaRPr lang="ru-RU" dirty="0">
              <a:solidFill>
                <a:srgbClr val="000000"/>
              </a:solidFill>
              <a:latin typeface="PT Sans"/>
            </a:endParaRPr>
          </a:p>
          <a:p>
            <a:pPr algn="ctr"/>
            <a:r>
              <a:rPr lang="ru-RU" b="1" dirty="0">
                <a:solidFill>
                  <a:srgbClr val="000000"/>
                </a:solidFill>
                <a:latin typeface="PT Sans"/>
              </a:rPr>
              <a:t>Игровая площадка</a:t>
            </a:r>
            <a:endParaRPr lang="ru-RU" dirty="0">
              <a:solidFill>
                <a:srgbClr val="000000"/>
              </a:solidFill>
              <a:latin typeface="PT Sans"/>
            </a:endParaRPr>
          </a:p>
          <a:p>
            <a:pPr algn="just"/>
            <a:r>
              <a:rPr lang="ru-RU" dirty="0">
                <a:solidFill>
                  <a:srgbClr val="000000"/>
                </a:solidFill>
                <a:latin typeface="PT Sans"/>
              </a:rPr>
              <a:t>Игровая площадка должная представлять собой прямоугольную плоскую твердую поверхность без каких-либо препятствий.</a:t>
            </a:r>
          </a:p>
          <a:p>
            <a:pPr algn="just"/>
            <a:r>
              <a:rPr lang="ru-RU" dirty="0">
                <a:solidFill>
                  <a:srgbClr val="000000"/>
                </a:solidFill>
                <a:latin typeface="PT Sans"/>
              </a:rPr>
              <a:t>Для официальных соревнований ФИБА размеры игровой площадки должны быть 28 метров в длину и 15 метров в ширину, измеренные от внутреннего края ограничивающих линий. Для всех других соревнований соответствующие структуры, такие как Зональная комиссия или Национальная Федерация, имеют право утвердить существующие игровые площадки с минимальными размерами 26х14 метров. Все новые площадки должны строиться в соответствии с требованиями, определенными для главных официальных соревнования ФИБА, а именно, 28х15 метров. Высота потолка или расстояние до самого низкого препятствия над игровой площадкой должны быть не менее 7 метров.</a:t>
            </a:r>
          </a:p>
          <a:p>
            <a:pPr algn="just"/>
            <a:r>
              <a:rPr lang="ru-RU" dirty="0">
                <a:solidFill>
                  <a:srgbClr val="000000"/>
                </a:solidFill>
                <a:latin typeface="PT Sans"/>
              </a:rPr>
              <a:t>Игровая поверхность должна быть равномерно и достаточно освещена. Источники света должны находиться там, где они не будут мешать зрению игроков.</a:t>
            </a:r>
            <a:endParaRPr lang="ru-RU" b="0" i="0" dirty="0">
              <a:solidFill>
                <a:srgbClr val="000000"/>
              </a:solidFill>
              <a:effectLst/>
              <a:latin typeface="PT Sans"/>
            </a:endParaRPr>
          </a:p>
        </p:txBody>
      </p:sp>
    </p:spTree>
    <p:extLst>
      <p:ext uri="{BB962C8B-B14F-4D97-AF65-F5344CB8AC3E}">
        <p14:creationId xmlns:p14="http://schemas.microsoft.com/office/powerpoint/2010/main" val="87992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5077" y="-218152"/>
            <a:ext cx="8449408" cy="5909310"/>
          </a:xfrm>
          <a:prstGeom prst="rect">
            <a:avLst/>
          </a:prstGeom>
        </p:spPr>
        <p:txBody>
          <a:bodyPr wrap="square">
            <a:spAutoFit/>
          </a:bodyPr>
          <a:lstStyle/>
          <a:p>
            <a:pPr algn="ctr"/>
            <a:endParaRPr lang="ru-RU" b="1" dirty="0" smtClean="0">
              <a:solidFill>
                <a:srgbClr val="000000"/>
              </a:solidFill>
              <a:latin typeface="PT Sans"/>
            </a:endParaRPr>
          </a:p>
          <a:p>
            <a:pPr algn="ctr"/>
            <a:endParaRPr lang="ru-RU" b="1" dirty="0">
              <a:solidFill>
                <a:srgbClr val="000000"/>
              </a:solidFill>
              <a:latin typeface="PT Sans"/>
            </a:endParaRPr>
          </a:p>
          <a:p>
            <a:pPr algn="ctr"/>
            <a:r>
              <a:rPr lang="ru-RU" b="1" dirty="0" smtClean="0">
                <a:solidFill>
                  <a:srgbClr val="000000"/>
                </a:solidFill>
                <a:latin typeface="PT Sans"/>
              </a:rPr>
              <a:t>Корзина</a:t>
            </a:r>
            <a:endParaRPr lang="ru-RU" dirty="0">
              <a:solidFill>
                <a:srgbClr val="000000"/>
              </a:solidFill>
              <a:latin typeface="PT Sans"/>
            </a:endParaRPr>
          </a:p>
          <a:p>
            <a:pPr algn="just"/>
            <a:r>
              <a:rPr lang="ru-RU" dirty="0">
                <a:solidFill>
                  <a:srgbClr val="000000"/>
                </a:solidFill>
                <a:latin typeface="PT Sans"/>
              </a:rPr>
              <a:t>Корзина (кольцо с сеткой) находится на высоте 3,05 метра от пола. Кольца должны иметь следующую конструкцию: материал – прочная сталь, минимальный внутренний диаметр 45 см и максимальный внутренний диаметр 45,7 см, окрашен в оранжевый цвет.</a:t>
            </a:r>
          </a:p>
          <a:p>
            <a:pPr algn="just"/>
            <a:r>
              <a:rPr lang="ru-RU" dirty="0">
                <a:solidFill>
                  <a:srgbClr val="000000"/>
                </a:solidFill>
                <a:latin typeface="PT Sans"/>
              </a:rPr>
              <a:t>кольцо должно крепиться к конструкции щита</a:t>
            </a:r>
          </a:p>
          <a:p>
            <a:pPr algn="just"/>
            <a:r>
              <a:rPr lang="ru-RU" dirty="0">
                <a:solidFill>
                  <a:srgbClr val="000000"/>
                </a:solidFill>
                <a:latin typeface="PT Sans"/>
              </a:rPr>
              <a:t>верхняя плоскость кольца должна располагаться горизонтально на высоте 3,05 м над поверхностью площадки на равном расстоянии от вертикальных краев щита;</a:t>
            </a:r>
          </a:p>
          <a:p>
            <a:pPr algn="just"/>
            <a:r>
              <a:rPr lang="ru-RU" dirty="0">
                <a:solidFill>
                  <a:srgbClr val="000000"/>
                </a:solidFill>
                <a:latin typeface="PT Sans"/>
              </a:rPr>
              <a:t>ближайшая точка внутренней части кольца должна располагаться на расстоянии 15 см от лицевой поверхности щита;</a:t>
            </a:r>
          </a:p>
          <a:p>
            <a:pPr algn="just"/>
            <a:r>
              <a:rPr lang="ru-RU" dirty="0">
                <a:solidFill>
                  <a:srgbClr val="000000"/>
                </a:solidFill>
                <a:latin typeface="PT Sans"/>
              </a:rPr>
              <a:t>Сетки должны быть изготовлены следующим образом:</a:t>
            </a:r>
          </a:p>
          <a:p>
            <a:pPr algn="just"/>
            <a:r>
              <a:rPr lang="ru-RU" dirty="0">
                <a:solidFill>
                  <a:srgbClr val="000000"/>
                </a:solidFill>
                <a:latin typeface="PT Sans"/>
              </a:rPr>
              <a:t>они должны быть из белого шнура, подвешены к кольцу и сконструированы так, чтобы на мгновение задерживать мяч, когда он проходит через корзину. Длина сетки должна быть не менее 40 см и не более 45 см;</a:t>
            </a:r>
          </a:p>
          <a:p>
            <a:pPr algn="just"/>
            <a:r>
              <a:rPr lang="ru-RU" dirty="0">
                <a:solidFill>
                  <a:srgbClr val="000000"/>
                </a:solidFill>
                <a:latin typeface="PT Sans"/>
              </a:rPr>
              <a:t>сетка должна иметь 12 петель для крепления к кольцу;</a:t>
            </a:r>
          </a:p>
          <a:p>
            <a:pPr algn="just"/>
            <a:r>
              <a:rPr lang="ru-RU" dirty="0">
                <a:solidFill>
                  <a:srgbClr val="000000"/>
                </a:solidFill>
                <a:latin typeface="PT Sans"/>
              </a:rPr>
              <a:t>верхняя часть сетки должна быть достаточно жесткой, чтобы предотвратить от: (набрасывания сетки на кольцо и возможного ее запутывания; мяча в сетке или выкидывания его сеткой обратно).</a:t>
            </a:r>
            <a:endParaRPr lang="ru-RU" b="0" i="0" dirty="0">
              <a:solidFill>
                <a:srgbClr val="000000"/>
              </a:solidFill>
              <a:effectLst/>
              <a:latin typeface="PT Sans"/>
            </a:endParaRPr>
          </a:p>
        </p:txBody>
      </p:sp>
      <p:pic>
        <p:nvPicPr>
          <p:cNvPr id="3" name="Рисунок 2"/>
          <p:cNvPicPr>
            <a:picLocks noChangeAspect="1"/>
          </p:cNvPicPr>
          <p:nvPr/>
        </p:nvPicPr>
        <p:blipFill>
          <a:blip r:embed="rId2"/>
          <a:stretch>
            <a:fillRect/>
          </a:stretch>
        </p:blipFill>
        <p:spPr>
          <a:xfrm>
            <a:off x="9672000" y="4338000"/>
            <a:ext cx="2520000" cy="2520000"/>
          </a:xfrm>
          <a:prstGeom prst="rect">
            <a:avLst/>
          </a:prstGeom>
        </p:spPr>
      </p:pic>
    </p:spTree>
    <p:extLst>
      <p:ext uri="{BB962C8B-B14F-4D97-AF65-F5344CB8AC3E}">
        <p14:creationId xmlns:p14="http://schemas.microsoft.com/office/powerpoint/2010/main" val="1529961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62808" y="612845"/>
            <a:ext cx="7781192" cy="4247317"/>
          </a:xfrm>
          <a:prstGeom prst="rect">
            <a:avLst/>
          </a:prstGeom>
        </p:spPr>
        <p:txBody>
          <a:bodyPr wrap="square">
            <a:spAutoFit/>
          </a:bodyPr>
          <a:lstStyle/>
          <a:p>
            <a:pPr algn="ctr"/>
            <a:r>
              <a:rPr lang="ru-RU" b="1" dirty="0">
                <a:solidFill>
                  <a:srgbClr val="000000"/>
                </a:solidFill>
                <a:latin typeface="PT Sans"/>
              </a:rPr>
              <a:t>Щит</a:t>
            </a:r>
            <a:endParaRPr lang="ru-RU" dirty="0">
              <a:solidFill>
                <a:srgbClr val="000000"/>
              </a:solidFill>
              <a:latin typeface="PT Sans"/>
            </a:endParaRPr>
          </a:p>
          <a:p>
            <a:pPr algn="just"/>
            <a:r>
              <a:rPr lang="ru-RU" dirty="0">
                <a:solidFill>
                  <a:srgbClr val="000000"/>
                </a:solidFill>
                <a:latin typeface="PT Sans"/>
              </a:rPr>
              <a:t>Два щита должны быть изготовлены из соответствующего прозрачного материала. Щиты могут быть также изготовлены из другого материала (или материалов), но должны отвечать вышеперечисленным требованиям, и быть окрашены в белый цвет.</a:t>
            </a:r>
          </a:p>
          <a:p>
            <a:pPr algn="just"/>
            <a:r>
              <a:rPr lang="ru-RU" dirty="0">
                <a:solidFill>
                  <a:srgbClr val="000000"/>
                </a:solidFill>
                <a:latin typeface="PT Sans"/>
              </a:rPr>
              <a:t>Размеры щитов должны быть: 1,80 м (+ 3 см) по горизонтали и 1,05 м (+ 2 см) по вертикали. Нижние края щитов должны быть расположены на высоте 2,90 м от поверхности площадки.</a:t>
            </a:r>
          </a:p>
          <a:p>
            <a:pPr algn="just"/>
            <a:r>
              <a:rPr lang="ru-RU" dirty="0">
                <a:solidFill>
                  <a:srgbClr val="000000"/>
                </a:solidFill>
                <a:latin typeface="PT Sans"/>
              </a:rPr>
              <a:t>Лицевая поверхность двух щитов: должна быть гладкой, края должны быть размечены линией, позади кольца наносится прямоугольник. Внешние размеры прямоугольника: 59 см по горизонтали и 45 см по вертикали. Верхний край основания прямоугольника должен находиться на уровне верхней плоскости кольца, все линии должны быть нанесены следующим образом: белым цветом, если щит прозрачный, черным цветом во всех остальных случаях.</a:t>
            </a:r>
            <a:endParaRPr lang="ru-RU" b="0" i="0" dirty="0">
              <a:solidFill>
                <a:srgbClr val="000000"/>
              </a:solidFill>
              <a:effectLst/>
              <a:latin typeface="PT Sans"/>
            </a:endParaRPr>
          </a:p>
        </p:txBody>
      </p:sp>
      <p:pic>
        <p:nvPicPr>
          <p:cNvPr id="3" name="Рисунок 2"/>
          <p:cNvPicPr>
            <a:picLocks noChangeAspect="1"/>
          </p:cNvPicPr>
          <p:nvPr/>
        </p:nvPicPr>
        <p:blipFill>
          <a:blip r:embed="rId2"/>
          <a:stretch>
            <a:fillRect/>
          </a:stretch>
        </p:blipFill>
        <p:spPr>
          <a:xfrm>
            <a:off x="9326807" y="4690798"/>
            <a:ext cx="2865193" cy="2167202"/>
          </a:xfrm>
          <a:prstGeom prst="rect">
            <a:avLst/>
          </a:prstGeom>
        </p:spPr>
      </p:pic>
    </p:spTree>
    <p:extLst>
      <p:ext uri="{BB962C8B-B14F-4D97-AF65-F5344CB8AC3E}">
        <p14:creationId xmlns:p14="http://schemas.microsoft.com/office/powerpoint/2010/main" val="544126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70438" y="612845"/>
            <a:ext cx="8273562" cy="4247317"/>
          </a:xfrm>
          <a:prstGeom prst="rect">
            <a:avLst/>
          </a:prstGeom>
        </p:spPr>
        <p:txBody>
          <a:bodyPr wrap="square">
            <a:spAutoFit/>
          </a:bodyPr>
          <a:lstStyle/>
          <a:p>
            <a:pPr algn="ctr"/>
            <a:r>
              <a:rPr lang="ru-RU" b="1" dirty="0">
                <a:solidFill>
                  <a:srgbClr val="000000"/>
                </a:solidFill>
                <a:latin typeface="PT Sans"/>
              </a:rPr>
              <a:t>Мяч</a:t>
            </a:r>
            <a:endParaRPr lang="ru-RU" dirty="0">
              <a:solidFill>
                <a:srgbClr val="000000"/>
              </a:solidFill>
              <a:latin typeface="PT Sans"/>
            </a:endParaRPr>
          </a:p>
          <a:p>
            <a:pPr algn="just"/>
            <a:r>
              <a:rPr lang="ru-RU" dirty="0">
                <a:solidFill>
                  <a:srgbClr val="000000"/>
                </a:solidFill>
                <a:latin typeface="PT Sans"/>
              </a:rPr>
              <a:t>Мяч должен имеет форму сферы, и быть установленного оттенка оранжевого цвета. Мяч должен иметь традиционный рисунок из восьми частей, разделенных выемками (швами).</a:t>
            </a:r>
          </a:p>
          <a:p>
            <a:pPr algn="just"/>
            <a:r>
              <a:rPr lang="ru-RU" dirty="0">
                <a:solidFill>
                  <a:srgbClr val="000000"/>
                </a:solidFill>
                <a:latin typeface="PT Sans"/>
              </a:rPr>
              <a:t>Наружная поверхность мяча должна быть изготовлена из кожи, резины или синтетического материала.</a:t>
            </a:r>
          </a:p>
          <a:p>
            <a:pPr algn="just"/>
            <a:r>
              <a:rPr lang="ru-RU" dirty="0">
                <a:solidFill>
                  <a:srgbClr val="000000"/>
                </a:solidFill>
                <a:latin typeface="PT Sans"/>
              </a:rPr>
              <a:t>Он должен быть накачан до такой величины воздушного давления, чтобы при падении на игровую площадку с высоты около 1,80 м измеренной от нижней поверхности мяча, отскакивал на высоту, не менее чем около 1,20 м и не более чем около 1,40 м измеренную до верхней поверхности мяча.</a:t>
            </a:r>
          </a:p>
          <a:p>
            <a:pPr algn="just"/>
            <a:r>
              <a:rPr lang="ru-RU" dirty="0">
                <a:solidFill>
                  <a:srgbClr val="000000"/>
                </a:solidFill>
                <a:latin typeface="PT Sans"/>
              </a:rPr>
              <a:t>Ширина швов и/или выемок на мяче не должна превышать 0,6 см.</a:t>
            </a:r>
          </a:p>
          <a:p>
            <a:pPr algn="just"/>
            <a:r>
              <a:rPr lang="ru-RU" dirty="0">
                <a:solidFill>
                  <a:srgbClr val="000000"/>
                </a:solidFill>
                <a:latin typeface="PT Sans"/>
              </a:rPr>
              <a:t>Длина окружности мяча должна быть не менее 74 см и не более 78 см. Вес мяча должен быть не менее 567 г и не более 650 г.</a:t>
            </a:r>
          </a:p>
          <a:p>
            <a:r>
              <a:rPr lang="ru-RU" dirty="0"/>
              <a:t/>
            </a:r>
            <a:br>
              <a:rPr lang="ru-RU" dirty="0"/>
            </a:br>
            <a:endParaRPr lang="ru-RU" dirty="0"/>
          </a:p>
        </p:txBody>
      </p:sp>
      <p:pic>
        <p:nvPicPr>
          <p:cNvPr id="3" name="Рисунок 2"/>
          <p:cNvPicPr>
            <a:picLocks noChangeAspect="1"/>
          </p:cNvPicPr>
          <p:nvPr/>
        </p:nvPicPr>
        <p:blipFill>
          <a:blip r:embed="rId2"/>
          <a:stretch>
            <a:fillRect/>
          </a:stretch>
        </p:blipFill>
        <p:spPr>
          <a:xfrm>
            <a:off x="9064914" y="4773276"/>
            <a:ext cx="3127086" cy="2084724"/>
          </a:xfrm>
          <a:prstGeom prst="rect">
            <a:avLst/>
          </a:prstGeom>
        </p:spPr>
      </p:pic>
    </p:spTree>
    <p:extLst>
      <p:ext uri="{BB962C8B-B14F-4D97-AF65-F5344CB8AC3E}">
        <p14:creationId xmlns:p14="http://schemas.microsoft.com/office/powerpoint/2010/main" val="3662529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71550" y="1305342"/>
            <a:ext cx="8172450" cy="3693319"/>
          </a:xfrm>
          <a:prstGeom prst="rect">
            <a:avLst/>
          </a:prstGeom>
        </p:spPr>
        <p:txBody>
          <a:bodyPr wrap="square">
            <a:spAutoFit/>
          </a:bodyPr>
          <a:lstStyle/>
          <a:p>
            <a:pPr algn="ctr"/>
            <a:r>
              <a:rPr lang="ru-RU" b="1" dirty="0">
                <a:solidFill>
                  <a:srgbClr val="000000"/>
                </a:solidFill>
                <a:latin typeface="PT Sans"/>
              </a:rPr>
              <a:t>Правила игры в баскетбол</a:t>
            </a:r>
            <a:endParaRPr lang="ru-RU" dirty="0">
              <a:solidFill>
                <a:srgbClr val="000000"/>
              </a:solidFill>
              <a:latin typeface="PT Sans"/>
            </a:endParaRPr>
          </a:p>
          <a:p>
            <a:pPr algn="just"/>
            <a:r>
              <a:rPr lang="ru-RU" dirty="0">
                <a:solidFill>
                  <a:srgbClr val="000000"/>
                </a:solidFill>
                <a:latin typeface="PT Sans"/>
              </a:rPr>
              <a:t>Игра проходит на прямоугольной площадке длиной 28 и шириной 15 м (раньше ее размеры составляли, соответственно, 26ґ14 м) специальным мячом.</a:t>
            </a:r>
          </a:p>
          <a:p>
            <a:pPr algn="just"/>
            <a:r>
              <a:rPr lang="ru-RU" dirty="0">
                <a:solidFill>
                  <a:srgbClr val="000000"/>
                </a:solidFill>
                <a:latin typeface="PT Sans"/>
              </a:rPr>
              <a:t>Масса мяча 567–650 грамм, окружность 749–780 мм (в играх мужских команд; в играх женских команд используются мячи меньших размеров, и еще меньше – в матчах по мини-баскетболу). Баскетбольные мячи бывают двух типов: предназначенные для игры только в помещениях (</a:t>
            </a:r>
            <a:r>
              <a:rPr lang="ru-RU" dirty="0" err="1">
                <a:solidFill>
                  <a:srgbClr val="000000"/>
                </a:solidFill>
                <a:latin typeface="PT Sans"/>
              </a:rPr>
              <a:t>indoor</a:t>
            </a:r>
            <a:r>
              <a:rPr lang="ru-RU" dirty="0">
                <a:solidFill>
                  <a:srgbClr val="000000"/>
                </a:solidFill>
                <a:latin typeface="PT Sans"/>
              </a:rPr>
              <a:t>) и универсальные, т.е. пригодные для использования и в помещениях, и на улице (</a:t>
            </a:r>
            <a:r>
              <a:rPr lang="ru-RU" dirty="0" err="1">
                <a:solidFill>
                  <a:srgbClr val="000000"/>
                </a:solidFill>
                <a:latin typeface="PT Sans"/>
              </a:rPr>
              <a:t>indoor</a:t>
            </a:r>
            <a:r>
              <a:rPr lang="ru-RU" dirty="0">
                <a:solidFill>
                  <a:srgbClr val="000000"/>
                </a:solidFill>
                <a:latin typeface="PT Sans"/>
              </a:rPr>
              <a:t>/</a:t>
            </a:r>
            <a:r>
              <a:rPr lang="ru-RU" dirty="0" err="1">
                <a:solidFill>
                  <a:srgbClr val="000000"/>
                </a:solidFill>
                <a:latin typeface="PT Sans"/>
              </a:rPr>
              <a:t>outdoor</a:t>
            </a:r>
            <a:r>
              <a:rPr lang="ru-RU" dirty="0">
                <a:solidFill>
                  <a:srgbClr val="000000"/>
                </a:solidFill>
                <a:latin typeface="PT Sans"/>
              </a:rPr>
              <a:t>). Корзина (металлическое кольцо диаметром 45 см с натянутой на нем сеткой без дна) крепится на высоте 3,05 м на щите, установленном на стойке параллельно лицевым линиям площадки.</a:t>
            </a:r>
            <a:endParaRPr lang="ru-RU" b="0" i="0" dirty="0">
              <a:solidFill>
                <a:srgbClr val="000000"/>
              </a:solidFill>
              <a:effectLst/>
              <a:latin typeface="PT Sans"/>
            </a:endParaRPr>
          </a:p>
        </p:txBody>
      </p:sp>
    </p:spTree>
    <p:extLst>
      <p:ext uri="{BB962C8B-B14F-4D97-AF65-F5344CB8AC3E}">
        <p14:creationId xmlns:p14="http://schemas.microsoft.com/office/powerpoint/2010/main" val="4069828056"/>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77</TotalTime>
  <Words>3047</Words>
  <Application>Microsoft Office PowerPoint</Application>
  <PresentationFormat>Широкоэкранный</PresentationFormat>
  <Paragraphs>161</Paragraphs>
  <Slides>24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24</vt:i4>
      </vt:variant>
    </vt:vector>
  </HeadingPairs>
  <TitlesOfParts>
    <vt:vector size="30" baseType="lpstr">
      <vt:lpstr>Aparajita</vt:lpstr>
      <vt:lpstr>Arial</vt:lpstr>
      <vt:lpstr>PT Sans</vt:lpstr>
      <vt:lpstr>Trebuchet MS</vt:lpstr>
      <vt:lpstr>Wingdings 3</vt:lpstr>
      <vt:lpstr>Аспект</vt:lpstr>
      <vt:lpstr> Реферат по физической культуре На тему: «Баскетбол»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Реферат по физической культуре На тему: «Баскетбол»  </dc:title>
  <dc:creator>Кондрахов Михаил Николаевич</dc:creator>
  <cp:lastModifiedBy>Кондрахов Михаил Николаевич</cp:lastModifiedBy>
  <cp:revision>24</cp:revision>
  <dcterms:created xsi:type="dcterms:W3CDTF">2023-12-11T06:17:07Z</dcterms:created>
  <dcterms:modified xsi:type="dcterms:W3CDTF">2023-12-11T07:34:43Z</dcterms:modified>
</cp:coreProperties>
</file>