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21386800" cy="30279975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B0604020202020204" charset="0"/>
      <p:regular r:id="rId8"/>
      <p:bold r:id="rId9"/>
      <p:italic r:id="rId10"/>
    </p:embeddedFont>
    <p:embeddedFont>
      <p:font typeface="Montserrat Light" panose="020B0604020202020204" charset="-52"/>
      <p:regular r:id="rId11"/>
      <p:italic r:id="rId12"/>
    </p:embeddedFont>
  </p:embeddedFontLst>
  <p:custDataLst>
    <p:tags r:id="rId13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9200" userDrawn="1">
          <p15:clr>
            <a:srgbClr val="A4A3A4"/>
          </p15:clr>
        </p15:guide>
        <p15:guide id="3" orient="horz" pos="238">
          <p15:clr>
            <a:srgbClr val="A4A3A4"/>
          </p15:clr>
        </p15:guide>
        <p15:guide id="4" orient="horz" pos="9537">
          <p15:clr>
            <a:srgbClr val="A4A3A4"/>
          </p15:clr>
        </p15:guide>
        <p15:guide id="5" pos="6736">
          <p15:clr>
            <a:srgbClr val="A4A3A4"/>
          </p15:clr>
        </p15:guide>
        <p15:guide id="6" pos="272">
          <p15:clr>
            <a:srgbClr val="A4A3A4"/>
          </p15:clr>
        </p15:guide>
        <p15:guide id="7" pos="1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A1C"/>
    <a:srgbClr val="ABE763"/>
    <a:srgbClr val="A8DD6D"/>
    <a:srgbClr val="BAE260"/>
    <a:srgbClr val="235078"/>
    <a:srgbClr val="8FEDA1"/>
    <a:srgbClr val="1482A5"/>
    <a:srgbClr val="8CD23C"/>
    <a:srgbClr val="ADD632"/>
    <a:srgbClr val="D1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27" autoAdjust="0"/>
  </p:normalViewPr>
  <p:slideViewPr>
    <p:cSldViewPr>
      <p:cViewPr>
        <p:scale>
          <a:sx n="53" d="100"/>
          <a:sy n="53" d="100"/>
        </p:scale>
        <p:origin x="754" y="-5726"/>
      </p:cViewPr>
      <p:guideLst>
        <p:guide orient="horz"/>
        <p:guide pos="19200"/>
        <p:guide orient="horz" pos="238"/>
        <p:guide orient="horz" pos="9537"/>
        <p:guide pos="6736"/>
        <p:guide pos="272"/>
        <p:guide pos="1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gs" Target="tags/tag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1" y="1212605"/>
            <a:ext cx="4812030" cy="2583610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1" y="1212605"/>
            <a:ext cx="14079643" cy="2583610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1" y="19457695"/>
            <a:ext cx="18178781" cy="6013939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1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1" y="12833947"/>
            <a:ext cx="18178781" cy="662374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467">
                <a:solidFill>
                  <a:schemeClr val="tx1">
                    <a:tint val="75000"/>
                  </a:schemeClr>
                </a:solidFill>
              </a:defRPr>
            </a:lvl1pPr>
            <a:lvl2pPr marL="1253758" indent="0">
              <a:buNone/>
              <a:defRPr sz="4934">
                <a:solidFill>
                  <a:schemeClr val="tx1">
                    <a:tint val="75000"/>
                  </a:schemeClr>
                </a:solidFill>
              </a:defRPr>
            </a:lvl2pPr>
            <a:lvl3pPr marL="25075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127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4pPr>
            <a:lvl5pPr marL="5015033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5pPr>
            <a:lvl6pPr marL="6268791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6pPr>
            <a:lvl7pPr marL="7522549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7pPr>
            <a:lvl8pPr marL="877630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8pPr>
            <a:lvl9pPr marL="1003006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defPPr>
              <a:defRPr kern="1200" smtId="4294967295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1624" y="7065330"/>
            <a:ext cx="9445837" cy="19983384"/>
          </a:xfrm>
        </p:spPr>
        <p:txBody>
          <a:bodyPr/>
          <a:lstStyle>
            <a:defPPr>
              <a:defRPr kern="1200" smtId="4294967295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1"/>
            <a:ext cx="9449551" cy="282472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5"/>
          </a:xfrm>
        </p:spPr>
        <p:txBody>
          <a:bodyPr/>
          <a:lstStyle>
            <a:defPPr>
              <a:defRPr kern="1200" smtId="4294967295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1"/>
            <a:ext cx="9453263" cy="282472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5"/>
          </a:xfrm>
        </p:spPr>
        <p:txBody>
          <a:bodyPr/>
          <a:lstStyle>
            <a:defPPr>
              <a:defRPr kern="1200" smtId="4294967295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4" y="1205591"/>
            <a:ext cx="7036110" cy="513077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5"/>
            <a:ext cx="11955815" cy="25843119"/>
          </a:xfrm>
        </p:spPr>
        <p:txBody>
          <a:bodyPr/>
          <a:lstStyle>
            <a:defPPr>
              <a:defRPr kern="1200" smtId="4294967295"/>
            </a:defPPr>
            <a:lvl1pPr>
              <a:defRPr sz="8800"/>
            </a:lvl1pPr>
            <a:lvl2pPr>
              <a:defRPr sz="7667"/>
            </a:lvl2pPr>
            <a:lvl3pPr>
              <a:defRPr sz="6600"/>
            </a:lvl3pPr>
            <a:lvl4pPr>
              <a:defRPr sz="5467"/>
            </a:lvl4pPr>
            <a:lvl5pPr>
              <a:defRPr sz="5467"/>
            </a:lvl5pPr>
            <a:lvl6pPr>
              <a:defRPr sz="5467"/>
            </a:lvl6pPr>
            <a:lvl7pPr>
              <a:defRPr sz="5467"/>
            </a:lvl7pPr>
            <a:lvl8pPr>
              <a:defRPr sz="5467"/>
            </a:lvl8pPr>
            <a:lvl9pPr>
              <a:defRPr sz="5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4" y="6336366"/>
            <a:ext cx="7036110" cy="2071234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4" y="21195983"/>
            <a:ext cx="12832081" cy="2502306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4" y="2705575"/>
            <a:ext cx="12832081" cy="18167984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8800"/>
            </a:lvl1pPr>
            <a:lvl2pPr marL="1253758" indent="0">
              <a:buNone/>
              <a:defRPr sz="7667"/>
            </a:lvl2pPr>
            <a:lvl3pPr marL="2507516" indent="0">
              <a:buNone/>
              <a:defRPr sz="6600"/>
            </a:lvl3pPr>
            <a:lvl4pPr marL="3761275" indent="0">
              <a:buNone/>
              <a:defRPr sz="5467"/>
            </a:lvl4pPr>
            <a:lvl5pPr marL="5015033" indent="0">
              <a:buNone/>
              <a:defRPr sz="5467"/>
            </a:lvl5pPr>
            <a:lvl6pPr marL="6268791" indent="0">
              <a:buNone/>
              <a:defRPr sz="5467"/>
            </a:lvl6pPr>
            <a:lvl7pPr marL="7522549" indent="0">
              <a:buNone/>
              <a:defRPr sz="5467"/>
            </a:lvl7pPr>
            <a:lvl8pPr marL="8776307" indent="0">
              <a:buNone/>
              <a:defRPr sz="5467"/>
            </a:lvl8pPr>
            <a:lvl9pPr marL="10030065" indent="0">
              <a:buNone/>
              <a:defRPr sz="5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4" y="23698289"/>
            <a:ext cx="12832081" cy="355368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7"/>
            <a:ext cx="4990253" cy="1612128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7"/>
            <a:ext cx="6772487" cy="1612128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8" y="28065057"/>
            <a:ext cx="4990253" cy="1612128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976780" y="17089577"/>
            <a:ext cx="19696002" cy="2128779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13667578" y="17089577"/>
            <a:ext cx="19696002" cy="2128779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3391194" y="30980901"/>
            <a:ext cx="14604412" cy="2137822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3391194" y="31769442"/>
            <a:ext cx="10693400" cy="1752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48x24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2507516" rtl="0" eaLnBrk="1" latinLnBrk="0" hangingPunct="1">
        <a:spcBef>
          <a:spcPct val="0"/>
        </a:spcBef>
        <a:buNone/>
        <a:defRPr sz="12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940317" indent="-940317" algn="l" defTabSz="2507516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358" indent="-783600" algn="l" defTabSz="2507516" rtl="0" eaLnBrk="1" latinLnBrk="0" hangingPunct="1">
        <a:spcBef>
          <a:spcPct val="20000"/>
        </a:spcBef>
        <a:buFont typeface="Arial" pitchFamily="34" charset="0"/>
        <a:buChar char="–"/>
        <a:defRPr sz="7667" kern="1200">
          <a:solidFill>
            <a:schemeClr val="tx1"/>
          </a:solidFill>
          <a:latin typeface="+mn-lt"/>
          <a:ea typeface="+mn-ea"/>
          <a:cs typeface="+mn-cs"/>
        </a:defRPr>
      </a:lvl2pPr>
      <a:lvl3pPr marL="3134395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153" indent="-626879" algn="l" defTabSz="2507516" rtl="0" eaLnBrk="1" latinLnBrk="0" hangingPunct="1">
        <a:spcBef>
          <a:spcPct val="20000"/>
        </a:spcBef>
        <a:buFont typeface="Arial" pitchFamily="34" charset="0"/>
        <a:buChar char="–"/>
        <a:defRPr sz="5467" kern="1200">
          <a:solidFill>
            <a:schemeClr val="tx1"/>
          </a:solidFill>
          <a:latin typeface="+mn-lt"/>
          <a:ea typeface="+mn-ea"/>
          <a:cs typeface="+mn-cs"/>
        </a:defRPr>
      </a:lvl4pPr>
      <a:lvl5pPr marL="5641911" indent="-626879" algn="l" defTabSz="2507516" rtl="0" eaLnBrk="1" latinLnBrk="0" hangingPunct="1">
        <a:spcBef>
          <a:spcPct val="20000"/>
        </a:spcBef>
        <a:buFont typeface="Arial" pitchFamily="34" charset="0"/>
        <a:buChar char="»"/>
        <a:defRPr sz="5467" kern="1200">
          <a:solidFill>
            <a:schemeClr val="tx1"/>
          </a:solidFill>
          <a:latin typeface="+mn-lt"/>
          <a:ea typeface="+mn-ea"/>
          <a:cs typeface="+mn-cs"/>
        </a:defRPr>
      </a:lvl5pPr>
      <a:lvl6pPr marL="6895670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6pPr>
      <a:lvl7pPr marL="8149428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7pPr>
      <a:lvl8pPr marL="9403186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8pPr>
      <a:lvl9pPr marL="10656944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1pPr>
      <a:lvl2pPr marL="1253758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2pPr>
      <a:lvl3pPr marL="2507516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3pPr>
      <a:lvl4pPr marL="376127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4pPr>
      <a:lvl5pPr marL="5015033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5pPr>
      <a:lvl6pPr marL="6268791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6pPr>
      <a:lvl7pPr marL="7522549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7pPr>
      <a:lvl8pPr marL="8776307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8pPr>
      <a:lvl9pPr marL="1003006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B1F8166-C6CA-497B-9E66-B177EE1B79D6}"/>
              </a:ext>
            </a:extLst>
          </p:cNvPr>
          <p:cNvSpPr/>
          <p:nvPr/>
        </p:nvSpPr>
        <p:spPr>
          <a:xfrm>
            <a:off x="1728549" y="10382938"/>
            <a:ext cx="5497954" cy="15818380"/>
          </a:xfrm>
          <a:prstGeom prst="roundRect">
            <a:avLst/>
          </a:prstGeom>
          <a:solidFill>
            <a:srgbClr val="BAE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5EEDCB-D26F-4FD4-A0CA-F4299C77444A}"/>
              </a:ext>
            </a:extLst>
          </p:cNvPr>
          <p:cNvSpPr/>
          <p:nvPr/>
        </p:nvSpPr>
        <p:spPr>
          <a:xfrm>
            <a:off x="1696170" y="9532008"/>
            <a:ext cx="18697027" cy="726664"/>
          </a:xfrm>
          <a:prstGeom prst="rect">
            <a:avLst/>
          </a:prstGeom>
          <a:solidFill>
            <a:srgbClr val="60B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54C8AFE1-8EC1-40A1-AEAE-4476F287595D}"/>
              </a:ext>
            </a:extLst>
          </p:cNvPr>
          <p:cNvSpPr/>
          <p:nvPr/>
        </p:nvSpPr>
        <p:spPr>
          <a:xfrm>
            <a:off x="14013752" y="10297762"/>
            <a:ext cx="5904986" cy="16063095"/>
          </a:xfrm>
          <a:prstGeom prst="roundRect">
            <a:avLst/>
          </a:prstGeom>
          <a:solidFill>
            <a:srgbClr val="BAE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EDA2D88-1FB7-4EAE-A7E1-CA4C66F6528D}"/>
              </a:ext>
            </a:extLst>
          </p:cNvPr>
          <p:cNvSpPr/>
          <p:nvPr/>
        </p:nvSpPr>
        <p:spPr>
          <a:xfrm>
            <a:off x="7741419" y="10465482"/>
            <a:ext cx="5757417" cy="15926784"/>
          </a:xfrm>
          <a:prstGeom prst="roundRect">
            <a:avLst/>
          </a:prstGeom>
          <a:solidFill>
            <a:srgbClr val="BAE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4752622" y="771257"/>
            <a:ext cx="11881556" cy="27020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endParaRPr lang="en-US" sz="5700" dirty="0">
              <a:solidFill>
                <a:srgbClr val="235078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094259"/>
            <a:ext cx="8374581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endParaRPr lang="ru-RU" b="1" dirty="0">
              <a:cs typeface="Mongolian Baiti" pitchFamily="66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3423" y="6043239"/>
            <a:ext cx="9868169" cy="947179"/>
          </a:xfrm>
          <a:prstGeom prst="rect">
            <a:avLst/>
          </a:prstGeom>
          <a:solidFill>
            <a:srgbClr val="ABE763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292" y="26724312"/>
            <a:ext cx="18310905" cy="799318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работы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252413" y="8861407"/>
            <a:ext cx="473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endParaRPr lang="en-US" sz="1600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431800" y="468134"/>
            <a:ext cx="20871149" cy="2139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Санкт-Петербургское государственное бюджетное стационарное учреждение социального обслуживания «Дом – интернат для детей-инвалидов и инвалидов детства с нарушением умственного развития №1» Комитета по социальной политике</a:t>
            </a:r>
          </a:p>
          <a:p>
            <a:pPr algn="ctr"/>
            <a:r>
              <a:rPr lang="ru-RU" sz="4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 технологии в режиме дня </a:t>
            </a:r>
          </a:p>
          <a:p>
            <a:pPr algn="ctr"/>
            <a:r>
              <a:rPr lang="ru-RU" sz="4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интеллектуальными нарушениями </a:t>
            </a:r>
            <a:endParaRPr lang="en-US" sz="43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2540178" y="733425"/>
            <a:ext cx="16306444" cy="20256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endParaRPr lang="en-US" sz="5700" dirty="0">
              <a:solidFill>
                <a:srgbClr val="235078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72" y="4197319"/>
            <a:ext cx="6278580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ru-RU" b="1" dirty="0">
                <a:solidFill>
                  <a:srgbClr val="235078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           </a:t>
            </a:r>
            <a:r>
              <a:rPr lang="ru-RU" b="1" dirty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1434353" y="6043239"/>
            <a:ext cx="9079019" cy="943349"/>
          </a:xfrm>
          <a:prstGeom prst="rect">
            <a:avLst/>
          </a:prstGeom>
          <a:solidFill>
            <a:srgbClr val="ABE763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45030" y="7203890"/>
            <a:ext cx="6503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ормирование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знаний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практических навыков, способствующих сохранению и укреплению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здоровья у детей с умеренной умственной отсталостью 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3340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334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53340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17072" y="24647551"/>
            <a:ext cx="591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2226594" y="27629196"/>
            <a:ext cx="18166603" cy="283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tabLst>
                <a:tab pos="539750" algn="l"/>
              </a:tabLst>
            </a:pPr>
            <a:r>
              <a:rPr lang="ru-RU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В процессе мероприятий по формированию основ здорового образа жизни посредством внедрения </a:t>
            </a:r>
            <a:r>
              <a:rPr lang="ru-RU" sz="2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здоровьесберегающих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технологий дети осваивают элементарные представления о соблюдении правил личной гигиены, о  важности физических упражнений для сохранения здоровья.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Главное в работе с детьми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умеренной умственной отсталостью</a:t>
            </a:r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неукоснительное соблюдение принципа систематичности и регулярности.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8C9F1-E95B-37BA-F078-F497F5EDEC23}"/>
              </a:ext>
            </a:extLst>
          </p:cNvPr>
          <p:cNvSpPr txBox="1"/>
          <p:nvPr/>
        </p:nvSpPr>
        <p:spPr>
          <a:xfrm>
            <a:off x="16699919" y="2149952"/>
            <a:ext cx="450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Шисловская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Галина Викторовна</a:t>
            </a:r>
          </a:p>
          <a:p>
            <a:r>
              <a:rPr lang="ru-RU" sz="20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Крамчанина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Татьяна Анатольевна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C5C90-0F34-FABB-59B6-6190C118C480}"/>
              </a:ext>
            </a:extLst>
          </p:cNvPr>
          <p:cNvSpPr txBox="1"/>
          <p:nvPr/>
        </p:nvSpPr>
        <p:spPr>
          <a:xfrm>
            <a:off x="11044683" y="6808091"/>
            <a:ext cx="104482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 Формировать  представления о себе, о своем теле,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о своих двигательных возможностях и потребностях.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 Развивать практические навыки здорового образа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жизни в режиме дня.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3. Воспитывать привычку заботиться о своем здоровье.</a:t>
            </a:r>
            <a:endParaRPr lang="ru-RU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F783B7-A6D7-35C0-49E3-11E3B5D05A24}"/>
              </a:ext>
            </a:extLst>
          </p:cNvPr>
          <p:cNvSpPr txBox="1"/>
          <p:nvPr/>
        </p:nvSpPr>
        <p:spPr>
          <a:xfrm>
            <a:off x="2105316" y="9697106"/>
            <a:ext cx="1818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F79BAE-C979-6C0C-98CF-503C48C5C397}"/>
              </a:ext>
            </a:extLst>
          </p:cNvPr>
          <p:cNvSpPr txBox="1"/>
          <p:nvPr/>
        </p:nvSpPr>
        <p:spPr>
          <a:xfrm>
            <a:off x="2128443" y="10908418"/>
            <a:ext cx="4470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Блок «Я - человек»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Цель: формирование представлений о себе, о своем теле.</a:t>
            </a:r>
            <a:endParaRPr lang="ru-RU" alt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B01A7E-6B55-F68A-12C7-7B2586D9BAC9}"/>
              </a:ext>
            </a:extLst>
          </p:cNvPr>
          <p:cNvSpPr txBox="1"/>
          <p:nvPr/>
        </p:nvSpPr>
        <p:spPr>
          <a:xfrm>
            <a:off x="8175363" y="10603812"/>
            <a:ext cx="479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Блок «Я осваиваю гигиену»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Цель: формирование умений, связанных с выполнением гигиенических процессов:  умывание, уход за телом. 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внешним видом.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DDC69D-6255-4A45-B51A-14506042DDD6}"/>
              </a:ext>
            </a:extLst>
          </p:cNvPr>
          <p:cNvSpPr txBox="1"/>
          <p:nvPr/>
        </p:nvSpPr>
        <p:spPr>
          <a:xfrm>
            <a:off x="14645485" y="10443838"/>
            <a:ext cx="5182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Блок   «Я расту здоровым»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Цель: Формирование представлений о своем здоровье: о необходимости двигательной активности, о культуре правильного питания.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774D26-9B77-90F5-7BF0-406EF1C89220}"/>
              </a:ext>
            </a:extLst>
          </p:cNvPr>
          <p:cNvSpPr txBox="1"/>
          <p:nvPr/>
        </p:nvSpPr>
        <p:spPr>
          <a:xfrm>
            <a:off x="10058400" y="18190029"/>
            <a:ext cx="18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0FA35C-2831-2E9F-BB75-B39B3051C9A4}"/>
              </a:ext>
            </a:extLst>
          </p:cNvPr>
          <p:cNvSpPr txBox="1"/>
          <p:nvPr/>
        </p:nvSpPr>
        <p:spPr>
          <a:xfrm>
            <a:off x="1434353" y="3221572"/>
            <a:ext cx="19751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Здоровьесберегающие технологии </a:t>
            </a:r>
            <a:r>
              <a:rPr lang="ru-RU" sz="2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" descr="C:\ДОКУМЕНТЫ\ПРОЕКТ\Фото 20.04.19\20190420_173235.jpg">
            <a:extLst>
              <a:ext uri="{FF2B5EF4-FFF2-40B4-BE49-F238E27FC236}">
                <a16:creationId xmlns:a16="http://schemas.microsoft.com/office/drawing/2014/main" id="{5EEF998D-9162-43E1-BB3E-766589FCD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24818" r="12138"/>
          <a:stretch/>
        </p:blipFill>
        <p:spPr bwMode="auto">
          <a:xfrm>
            <a:off x="2216421" y="12934950"/>
            <a:ext cx="4582084" cy="33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>
            <a:extLst>
              <a:ext uri="{FF2B5EF4-FFF2-40B4-BE49-F238E27FC236}">
                <a16:creationId xmlns:a16="http://schemas.microsoft.com/office/drawing/2014/main" id="{81F2D32C-80B4-452F-85A9-E97343F1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53" y="21962581"/>
            <a:ext cx="4549871" cy="32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" descr="C:\ДОКУМЕНТЫ\ПРОЕКТ\Здоров\20190414_091020.jpg">
            <a:extLst>
              <a:ext uri="{FF2B5EF4-FFF2-40B4-BE49-F238E27FC236}">
                <a16:creationId xmlns:a16="http://schemas.microsoft.com/office/drawing/2014/main" id="{FFDAC182-2FD2-4FD0-8855-D5FBEE81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24007" r="679"/>
          <a:stretch>
            <a:fillRect/>
          </a:stretch>
        </p:blipFill>
        <p:spPr bwMode="auto">
          <a:xfrm>
            <a:off x="8363071" y="17270451"/>
            <a:ext cx="4584375" cy="36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6">
            <a:extLst>
              <a:ext uri="{FF2B5EF4-FFF2-40B4-BE49-F238E27FC236}">
                <a16:creationId xmlns:a16="http://schemas.microsoft.com/office/drawing/2014/main" id="{A1110EAA-6CBC-4706-B85A-53450900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26923" r="14697"/>
          <a:stretch>
            <a:fillRect/>
          </a:stretch>
        </p:blipFill>
        <p:spPr bwMode="auto">
          <a:xfrm>
            <a:off x="14878989" y="12763084"/>
            <a:ext cx="4779262" cy="351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DF5B7F7-BB40-47BD-A86F-4F252947C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1628" y="17292159"/>
            <a:ext cx="4359533" cy="3596364"/>
          </a:xfrm>
          <a:prstGeom prst="rect">
            <a:avLst/>
          </a:prstGeom>
        </p:spPr>
      </p:pic>
      <p:pic>
        <p:nvPicPr>
          <p:cNvPr id="65" name="Рисунок 6" descr="C:\ДОКУМЕНТЫ\ПРОЕКТ\фото2\20190414_084615.jpg">
            <a:extLst>
              <a:ext uri="{FF2B5EF4-FFF2-40B4-BE49-F238E27FC236}">
                <a16:creationId xmlns:a16="http://schemas.microsoft.com/office/drawing/2014/main" id="{976431D5-ADD0-4DBC-98FE-1D969B52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4433" r="14594"/>
          <a:stretch>
            <a:fillRect/>
          </a:stretch>
        </p:blipFill>
        <p:spPr bwMode="auto">
          <a:xfrm>
            <a:off x="15020307" y="22153106"/>
            <a:ext cx="4359533" cy="33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Рисунок 3" descr="C:\ДОКУМЕНТЫ\ПРОЕКТ\Фото 20.04.19\20190420_172754.jpg">
            <a:extLst>
              <a:ext uri="{FF2B5EF4-FFF2-40B4-BE49-F238E27FC236}">
                <a16:creationId xmlns:a16="http://schemas.microsoft.com/office/drawing/2014/main" id="{540E1799-05D9-4ABC-BA33-AD382EA8C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t="25194" r="14056"/>
          <a:stretch/>
        </p:blipFill>
        <p:spPr bwMode="auto">
          <a:xfrm>
            <a:off x="8306627" y="13024253"/>
            <a:ext cx="4791606" cy="33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659DE2E5-C413-42F6-8FE6-B9AF3BFF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6754" r="12347"/>
          <a:stretch>
            <a:fillRect/>
          </a:stretch>
        </p:blipFill>
        <p:spPr>
          <a:xfrm>
            <a:off x="2393893" y="17257637"/>
            <a:ext cx="4079847" cy="3910880"/>
          </a:xfrm>
          <a:prstGeom prst="rect">
            <a:avLst/>
          </a:prstGeom>
          <a:noFill/>
        </p:spPr>
      </p:pic>
      <p:pic>
        <p:nvPicPr>
          <p:cNvPr id="68" name="Рисунок 4" descr="C:\ДОКУМЕНТЫ\ПРОЕКТ\Фото 20.04.19\20190420_165722.jpg">
            <a:extLst>
              <a:ext uri="{FF2B5EF4-FFF2-40B4-BE49-F238E27FC236}">
                <a16:creationId xmlns:a16="http://schemas.microsoft.com/office/drawing/2014/main" id="{0CF2581E-C016-4AC1-A33D-CBC09A759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27510" r="22142" b="9813"/>
          <a:stretch/>
        </p:blipFill>
        <p:spPr bwMode="auto">
          <a:xfrm>
            <a:off x="2393892" y="22079746"/>
            <a:ext cx="4000925" cy="323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F5491C5C-2E4A-4110-9DD6-61EEF7ED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354" y="4861402"/>
            <a:ext cx="19339672" cy="912231"/>
          </a:xfrm>
          <a:prstGeom prst="rect">
            <a:avLst/>
          </a:prstGeom>
          <a:solidFill>
            <a:srgbClr val="60BA1C"/>
          </a:solidFill>
          <a:ln w="12700">
            <a:noFill/>
            <a:miter lim="800000"/>
          </a:ln>
        </p:spPr>
        <p:txBody>
          <a:bodyPr wrap="none" lIns="91417" tIns="48768" rIns="91417" bIns="45709" anchor="ctr" anchorCtr="0"/>
          <a:lstStyle>
            <a:defPPr>
              <a:defRPr kern="1200" smtId="4294967295"/>
            </a:defPPr>
          </a:lstStyle>
          <a:p>
            <a:pPr algn="ctr" defTabSz="3135215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«Если хочешь быть здоров»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9600B4-ADF8-48E5-9A36-752EF3936B1B}"/>
              </a:ext>
            </a:extLst>
          </p:cNvPr>
          <p:cNvCxnSpPr>
            <a:cxnSpLocks/>
          </p:cNvCxnSpPr>
          <p:nvPr/>
        </p:nvCxnSpPr>
        <p:spPr>
          <a:xfrm>
            <a:off x="10693400" y="7398998"/>
            <a:ext cx="0" cy="1845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2DAA1B-BF26-4A5F-BC26-D05929CEB3C6}"/>
              </a:ext>
            </a:extLst>
          </p:cNvPr>
          <p:cNvSpPr/>
          <p:nvPr/>
        </p:nvSpPr>
        <p:spPr>
          <a:xfrm>
            <a:off x="2240307" y="16322373"/>
            <a:ext cx="4558197" cy="6000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F64AA-6533-3630-AD00-34FF16BBF014}"/>
              </a:ext>
            </a:extLst>
          </p:cNvPr>
          <p:cNvSpPr txBox="1"/>
          <p:nvPr/>
        </p:nvSpPr>
        <p:spPr>
          <a:xfrm>
            <a:off x="2875799" y="16427804"/>
            <a:ext cx="375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Изучение частей тела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3A41BD4-0D8B-4C1D-AC05-E598B432FC7F}"/>
              </a:ext>
            </a:extLst>
          </p:cNvPr>
          <p:cNvSpPr/>
          <p:nvPr/>
        </p:nvSpPr>
        <p:spPr>
          <a:xfrm>
            <a:off x="2381419" y="21163505"/>
            <a:ext cx="4092321" cy="6000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A786F3-C2B9-4824-9938-E24D554BD79B}"/>
              </a:ext>
            </a:extLst>
          </p:cNvPr>
          <p:cNvSpPr txBox="1"/>
          <p:nvPr/>
        </p:nvSpPr>
        <p:spPr>
          <a:xfrm>
            <a:off x="2641173" y="21292783"/>
            <a:ext cx="375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Изучение частей лица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19DEE7C-FAF5-4A79-8B77-923D415D1D22}"/>
              </a:ext>
            </a:extLst>
          </p:cNvPr>
          <p:cNvSpPr/>
          <p:nvPr/>
        </p:nvSpPr>
        <p:spPr>
          <a:xfrm>
            <a:off x="2387656" y="25314673"/>
            <a:ext cx="4000926" cy="6000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53C0ED-58E0-5EC9-7350-760B7C4087C0}"/>
              </a:ext>
            </a:extLst>
          </p:cNvPr>
          <p:cNvSpPr txBox="1"/>
          <p:nvPr/>
        </p:nvSpPr>
        <p:spPr>
          <a:xfrm>
            <a:off x="2240308" y="25424315"/>
            <a:ext cx="379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Игры с зеркалом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B704A8F-982C-443C-AD68-D7415C8607F0}"/>
              </a:ext>
            </a:extLst>
          </p:cNvPr>
          <p:cNvSpPr/>
          <p:nvPr/>
        </p:nvSpPr>
        <p:spPr>
          <a:xfrm>
            <a:off x="8093719" y="16387550"/>
            <a:ext cx="5115049" cy="6000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D3C7C5-75BC-416C-890B-780BA1D612C2}"/>
              </a:ext>
            </a:extLst>
          </p:cNvPr>
          <p:cNvSpPr txBox="1"/>
          <p:nvPr/>
        </p:nvSpPr>
        <p:spPr>
          <a:xfrm>
            <a:off x="7973232" y="16460735"/>
            <a:ext cx="523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Знакомство с предметами гигиены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3003B410-EEF8-4760-8498-09AEC15C4DEA}"/>
              </a:ext>
            </a:extLst>
          </p:cNvPr>
          <p:cNvSpPr/>
          <p:nvPr/>
        </p:nvSpPr>
        <p:spPr>
          <a:xfrm>
            <a:off x="8422262" y="20865476"/>
            <a:ext cx="4584375" cy="94516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0D8B1B-D3D3-F074-B334-395933ECD878}"/>
              </a:ext>
            </a:extLst>
          </p:cNvPr>
          <p:cNvSpPr txBox="1"/>
          <p:nvPr/>
        </p:nvSpPr>
        <p:spPr>
          <a:xfrm>
            <a:off x="8187476" y="21012627"/>
            <a:ext cx="508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Изучение алгоритма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«Чистка зубов»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041914B-447A-4D2A-87A9-C06ED576B1BF}"/>
              </a:ext>
            </a:extLst>
          </p:cNvPr>
          <p:cNvSpPr/>
          <p:nvPr/>
        </p:nvSpPr>
        <p:spPr>
          <a:xfrm>
            <a:off x="14863423" y="16163586"/>
            <a:ext cx="4779262" cy="8763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5CBD74-1338-4C4A-AE67-274D4F93C1A3}"/>
              </a:ext>
            </a:extLst>
          </p:cNvPr>
          <p:cNvSpPr txBox="1"/>
          <p:nvPr/>
        </p:nvSpPr>
        <p:spPr>
          <a:xfrm>
            <a:off x="14551602" y="16241557"/>
            <a:ext cx="523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Изучение комплекса общеразвивающих упражнений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1F7D316-608A-461F-A063-E563B65940CD}"/>
              </a:ext>
            </a:extLst>
          </p:cNvPr>
          <p:cNvSpPr/>
          <p:nvPr/>
        </p:nvSpPr>
        <p:spPr>
          <a:xfrm>
            <a:off x="14974971" y="20863570"/>
            <a:ext cx="4359533" cy="10571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DDC1A8-DA8A-4BA7-0287-DF721549E622}"/>
              </a:ext>
            </a:extLst>
          </p:cNvPr>
          <p:cNvSpPr txBox="1"/>
          <p:nvPr/>
        </p:nvSpPr>
        <p:spPr>
          <a:xfrm>
            <a:off x="14717784" y="21071233"/>
            <a:ext cx="489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Развитие двигательных возможностей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7014790-2577-4E11-A8CF-1E4A761EB9D7}"/>
              </a:ext>
            </a:extLst>
          </p:cNvPr>
          <p:cNvSpPr/>
          <p:nvPr/>
        </p:nvSpPr>
        <p:spPr>
          <a:xfrm>
            <a:off x="8157804" y="25185716"/>
            <a:ext cx="4535170" cy="10156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93B05A76-7905-4181-A85A-BCBA7FBA257B}"/>
              </a:ext>
            </a:extLst>
          </p:cNvPr>
          <p:cNvSpPr txBox="1"/>
          <p:nvPr/>
        </p:nvSpPr>
        <p:spPr>
          <a:xfrm>
            <a:off x="7911419" y="25225271"/>
            <a:ext cx="505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гигиенических процедур с опорой на алгоритм</a:t>
            </a:r>
          </a:p>
          <a:p>
            <a:r>
              <a:rPr lang="ru-RU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9042686-BB2E-44FB-A91D-6D13FAA66DE2}"/>
              </a:ext>
            </a:extLst>
          </p:cNvPr>
          <p:cNvSpPr/>
          <p:nvPr/>
        </p:nvSpPr>
        <p:spPr>
          <a:xfrm>
            <a:off x="14849602" y="25179716"/>
            <a:ext cx="4763587" cy="8532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9CA64113-858B-698C-9F1F-D7997A08881C}"/>
              </a:ext>
            </a:extLst>
          </p:cNvPr>
          <p:cNvSpPr txBox="1"/>
          <p:nvPr/>
        </p:nvSpPr>
        <p:spPr>
          <a:xfrm>
            <a:off x="14653907" y="25201968"/>
            <a:ext cx="521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Обучение навыкам приема пищи:  </a:t>
            </a:r>
            <a:b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правильное удержание ложки</a:t>
            </a:r>
            <a:r>
              <a:rPr lang="ru-RU" altLang="ru-RU" sz="2400" dirty="0"/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hypotheticalocean|09-2018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324</Words>
  <Application>Microsoft Office PowerPoint</Application>
  <PresentationFormat>Произвольный</PresentationFormat>
  <Paragraphs>35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Libre Baskerville</vt:lpstr>
      <vt:lpstr>Calibri</vt:lpstr>
      <vt:lpstr>Montserrat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Galina</cp:lastModifiedBy>
  <cp:revision>170</cp:revision>
  <cp:lastPrinted>2011-01-21T18:13:44Z</cp:lastPrinted>
  <dcterms:modified xsi:type="dcterms:W3CDTF">2023-10-17T10:36:24Z</dcterms:modified>
  <cp:category>scientific poster powerpoint</cp:category>
</cp:coreProperties>
</file>